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8" r:id="rId1"/>
    <p:sldMasterId id="2147483664" r:id="rId2"/>
    <p:sldMasterId id="2147483665" r:id="rId3"/>
  </p:sldMasterIdLst>
  <p:notesMasterIdLst>
    <p:notesMasterId r:id="rId27"/>
  </p:notesMasterIdLst>
  <p:handoutMasterIdLst>
    <p:handoutMasterId r:id="rId28"/>
  </p:handoutMasterIdLst>
  <p:sldIdLst>
    <p:sldId id="338" r:id="rId4"/>
    <p:sldId id="398" r:id="rId5"/>
    <p:sldId id="487" r:id="rId6"/>
    <p:sldId id="397" r:id="rId7"/>
    <p:sldId id="461" r:id="rId8"/>
    <p:sldId id="484" r:id="rId9"/>
    <p:sldId id="489" r:id="rId10"/>
    <p:sldId id="490" r:id="rId11"/>
    <p:sldId id="494" r:id="rId12"/>
    <p:sldId id="491" r:id="rId13"/>
    <p:sldId id="495" r:id="rId14"/>
    <p:sldId id="492" r:id="rId15"/>
    <p:sldId id="493" r:id="rId16"/>
    <p:sldId id="497" r:id="rId17"/>
    <p:sldId id="496" r:id="rId18"/>
    <p:sldId id="498" r:id="rId19"/>
    <p:sldId id="499" r:id="rId20"/>
    <p:sldId id="500" r:id="rId21"/>
    <p:sldId id="501" r:id="rId22"/>
    <p:sldId id="502" r:id="rId23"/>
    <p:sldId id="503" r:id="rId24"/>
    <p:sldId id="504" r:id="rId25"/>
    <p:sldId id="456" r:id="rId26"/>
  </p:sldIdLst>
  <p:sldSz cx="9144000" cy="6858000" type="screen4x3"/>
  <p:notesSz cx="6934200" cy="92202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4">
          <p15:clr>
            <a:srgbClr val="A4A3A4"/>
          </p15:clr>
        </p15:guide>
        <p15:guide id="2" orient="horz" pos="1206">
          <p15:clr>
            <a:srgbClr val="A4A3A4"/>
          </p15:clr>
        </p15:guide>
        <p15:guide id="3" orient="horz" pos="2031">
          <p15:clr>
            <a:srgbClr val="A4A3A4"/>
          </p15:clr>
        </p15:guide>
        <p15:guide id="4" orient="horz" pos="3520">
          <p15:clr>
            <a:srgbClr val="A4A3A4"/>
          </p15:clr>
        </p15:guide>
        <p15:guide id="5" orient="horz" pos="1480">
          <p15:clr>
            <a:srgbClr val="A4A3A4"/>
          </p15:clr>
        </p15:guide>
        <p15:guide id="6" orient="horz" pos="4087">
          <p15:clr>
            <a:srgbClr val="A4A3A4"/>
          </p15:clr>
        </p15:guide>
        <p15:guide id="7" pos="828">
          <p15:clr>
            <a:srgbClr val="A4A3A4"/>
          </p15:clr>
        </p15:guide>
        <p15:guide id="8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Prestash" initials="" lastIdx="1" clrIdx="0"/>
  <p:cmAuthor id="2" name=" " initials=" 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8F7"/>
    <a:srgbClr val="509FFF"/>
    <a:srgbClr val="00B5F7"/>
    <a:srgbClr val="D59F01"/>
    <a:srgbClr val="3A3791"/>
    <a:srgbClr val="3D3091"/>
    <a:srgbClr val="EAAF07"/>
    <a:srgbClr val="FEFA4A"/>
    <a:srgbClr val="FFC0A2"/>
    <a:srgbClr val="298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4872" autoAdjust="0"/>
  </p:normalViewPr>
  <p:slideViewPr>
    <p:cSldViewPr snapToGrid="0">
      <p:cViewPr varScale="1">
        <p:scale>
          <a:sx n="104" d="100"/>
          <a:sy n="104" d="100"/>
        </p:scale>
        <p:origin x="1840" y="200"/>
      </p:cViewPr>
      <p:guideLst>
        <p:guide orient="horz" pos="2354"/>
        <p:guide orient="horz" pos="1206"/>
        <p:guide orient="horz" pos="2031"/>
        <p:guide orient="horz" pos="3520"/>
        <p:guide orient="horz" pos="1480"/>
        <p:guide orient="horz" pos="4087"/>
        <p:guide pos="828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8" y="-376"/>
      </p:cViewPr>
      <p:guideLst>
        <p:guide orient="horz" pos="2904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0FA6F-7042-654B-92A1-C965B766A1B3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73983-CB31-B44A-B203-8001304F7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90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55700" y="4302125"/>
            <a:ext cx="462280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DCB73C31-7316-6046-BEE1-8A4B5D87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buSzPct val="135000"/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225425" indent="-1111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460375" indent="-120650" algn="l" rtl="0" eaLnBrk="0" fontAlgn="base" hangingPunct="0">
      <a:spcBef>
        <a:spcPct val="30000"/>
      </a:spcBef>
      <a:spcAft>
        <a:spcPct val="0"/>
      </a:spcAft>
      <a:buChar char="–"/>
      <a:defRPr sz="1100" kern="1200">
        <a:solidFill>
          <a:schemeClr val="tx1"/>
        </a:solidFill>
        <a:latin typeface="Times New Roman" charset="0"/>
        <a:ea typeface="+mn-ea"/>
        <a:cs typeface="+mn-cs"/>
      </a:defRPr>
    </a:lvl3pPr>
    <a:lvl4pPr marL="2352675" algn="l" rtl="0" eaLnBrk="0" fontAlgn="base" hangingPunct="0">
      <a:spcBef>
        <a:spcPct val="30000"/>
      </a:spcBef>
      <a:spcAft>
        <a:spcPct val="0"/>
      </a:spcAft>
      <a:buChar char="–"/>
      <a:defRPr sz="11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466975" algn="l" rtl="0" eaLnBrk="0" fontAlgn="base" hangingPunct="0">
      <a:spcBef>
        <a:spcPct val="30000"/>
      </a:spcBef>
      <a:spcAft>
        <a:spcPct val="0"/>
      </a:spcAft>
      <a:buChar char="–"/>
      <a:defRPr sz="11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7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ttawa" charset="0"/>
                <a:ea typeface="ＭＳ Ｐゴシック" charset="0"/>
              </a:defRPr>
            </a:lvl9pPr>
          </a:lstStyle>
          <a:p>
            <a:pPr eaLnBrk="1" hangingPunct="1"/>
            <a:fld id="{34D3A307-E7B6-7642-B7F4-F44C34038571}" type="slidenum">
              <a:rPr lang="en-US" sz="1200">
                <a:latin typeface="Calibri" charset="0"/>
              </a:rPr>
              <a:pPr eaLnBrk="1" hangingPunct="1"/>
              <a:t>22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35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8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7" name="Line 5"/>
          <p:cNvSpPr>
            <a:spLocks noChangeShapeType="1"/>
          </p:cNvSpPr>
          <p:nvPr/>
        </p:nvSpPr>
        <p:spPr bwMode="auto">
          <a:xfrm>
            <a:off x="609600" y="2209800"/>
            <a:ext cx="8001000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8001000" cy="16002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86000"/>
            <a:ext cx="6400800" cy="533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63900" name="Picture 28" descr="BL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6145213"/>
            <a:ext cx="1335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762000"/>
            <a:ext cx="18859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762000"/>
            <a:ext cx="55054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25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543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057400"/>
            <a:ext cx="3695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914900" y="2057400"/>
            <a:ext cx="3695700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00" y="6629400"/>
            <a:ext cx="2590800" cy="2286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B234-D480-3046-900E-E8BA5CE91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B2BBF-CC36-984B-A414-49BE2DB7DF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854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E4823-FDE6-BF47-A693-3FDD57D46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2C686-9661-F148-880E-A79F61D6D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29699-BD55-B943-98A8-E76694E3E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B7697-35F7-C14B-8BCD-5E01E53A6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511B7-CAEB-534D-86F1-6B9F64133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1" y="6400800"/>
            <a:ext cx="8763991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D6DB6-F7ED-0C49-A269-31FA5CE2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177BD-482E-5147-8F5F-2EC582077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BC146-F310-3348-9EC3-5E1C0CF6D9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77838"/>
            <a:ext cx="2057400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7838"/>
            <a:ext cx="6019800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05568-B583-F544-AED9-7798B1090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8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236114-25FD-5D4F-A581-0BF14139E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E20EF-A72F-9441-8B6E-19C440FA9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EC676-4255-7446-86AD-2A37D682E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C1D88-7B18-B44C-A638-591DF1ABB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47825-D27E-D94C-A144-6B4D49BE7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2A80A-E3BD-314E-BBE3-0E6C3C23E3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6E367-1E8C-7746-8961-9A629126D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318D1-B963-8A4D-8A60-6FD0148E3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B9707-730C-084F-8AAF-2C6DD2586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DE24C-DABA-174B-B325-E91D2FC37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29507-D283-B842-9F75-7C55F3D12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95381-377B-D645-9F46-D36C9B935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695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695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36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63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endParaRPr lang="en-US" altLang="en-US">
              <a:latin typeface="Garamond" charset="0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0"/>
            <a:ext cx="754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543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629400"/>
            <a:ext cx="2590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Garamond" charset="0"/>
              </a:defRPr>
            </a:lvl1pPr>
          </a:lstStyle>
          <a:p>
            <a:endParaRPr lang="en-US" altLang="en-US"/>
          </a:p>
          <a:p>
            <a:endParaRPr lang="en-US" altLang="en-US">
              <a:latin typeface="Times New Roman" charset="0"/>
            </a:endParaRPr>
          </a:p>
        </p:txBody>
      </p:sp>
      <p:sp>
        <p:nvSpPr>
          <p:cNvPr id="462854" name="Line 6"/>
          <p:cNvSpPr>
            <a:spLocks noChangeShapeType="1"/>
          </p:cNvSpPr>
          <p:nvPr/>
        </p:nvSpPr>
        <p:spPr bwMode="auto">
          <a:xfrm>
            <a:off x="1066800" y="1981200"/>
            <a:ext cx="7543800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0" y="6629400"/>
            <a:ext cx="365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latin typeface="Garamond" charset="0"/>
              </a:rPr>
              <a:t>© Business &amp; Legal Reports, Inc. 1003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98" r:id="rId1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2270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buSzPct val="115000"/>
        <a:buFont typeface="Times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5100" algn="l" rtl="0" fontAlgn="base">
        <a:lnSpc>
          <a:spcPct val="90000"/>
        </a:lnSpc>
        <a:spcBef>
          <a:spcPct val="2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5949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2424E8-D3C2-BA45-877A-3AB2FECAF7C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94949" name="Rectangle 5"/>
          <p:cNvSpPr>
            <a:spLocks noChangeArrowheads="1"/>
          </p:cNvSpPr>
          <p:nvPr/>
        </p:nvSpPr>
        <p:spPr bwMode="auto">
          <a:xfrm>
            <a:off x="1066800" y="139700"/>
            <a:ext cx="754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lnSpc>
                <a:spcPct val="90000"/>
              </a:lnSpc>
              <a:defRPr sz="4400" b="1">
                <a:solidFill>
                  <a:schemeClr val="tx2"/>
                </a:solidFill>
                <a:latin typeface="Arial" charset="0"/>
              </a:defRPr>
            </a:lvl1pPr>
            <a:lvl2pPr algn="ctr">
              <a:lnSpc>
                <a:spcPct val="90000"/>
              </a:lnSpc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>
              <a:lnSpc>
                <a:spcPct val="90000"/>
              </a:lnSpc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>
              <a:lnSpc>
                <a:spcPct val="90000"/>
              </a:lnSpc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>
              <a:lnSpc>
                <a:spcPct val="90000"/>
              </a:lnSpc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950" name="Rectangle 6"/>
          <p:cNvSpPr>
            <a:spLocks noChangeArrowheads="1"/>
          </p:cNvSpPr>
          <p:nvPr/>
        </p:nvSpPr>
        <p:spPr bwMode="auto">
          <a:xfrm>
            <a:off x="0" y="-12700"/>
            <a:ext cx="9144000" cy="485775"/>
          </a:xfrm>
          <a:prstGeom prst="rect">
            <a:avLst/>
          </a:prstGeom>
          <a:gradFill rotWithShape="1">
            <a:gsLst>
              <a:gs pos="0">
                <a:srgbClr val="AC030D">
                  <a:alpha val="91000"/>
                </a:srgbClr>
              </a:gs>
              <a:gs pos="100000">
                <a:srgbClr val="AC030D">
                  <a:alpha val="5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1" name="Text Box 7"/>
          <p:cNvSpPr txBox="1">
            <a:spLocks noChangeArrowheads="1"/>
          </p:cNvSpPr>
          <p:nvPr/>
        </p:nvSpPr>
        <p:spPr bwMode="auto">
          <a:xfrm>
            <a:off x="0" y="6613525"/>
            <a:ext cx="365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latin typeface="Garamond" charset="0"/>
              </a:rPr>
              <a:t>© Business &amp; Legal Reports, Inc. 1003</a:t>
            </a:r>
          </a:p>
        </p:txBody>
      </p:sp>
      <p:sp>
        <p:nvSpPr>
          <p:cNvPr id="5949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778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949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9" r:id="rId12"/>
  </p:sldLayoutIdLs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buSzPct val="11500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22542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buSzPct val="11500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93738" indent="-180975" algn="l" rtl="0" fontAlgn="base">
        <a:lnSpc>
          <a:spcPct val="90000"/>
        </a:lnSpc>
        <a:spcBef>
          <a:spcPct val="2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charset="0"/>
                <a:cs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charset="0"/>
                <a:cs typeface="Arial" charset="0"/>
              </a:defRPr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3488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Arial" charset="0"/>
                <a:cs typeface="Arial" charset="0"/>
              </a:defRPr>
            </a:lvl1pPr>
          </a:lstStyle>
          <a:p>
            <a:fld id="{290DA32F-2A92-5F49-8FE7-E243B1E6DB9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1066800" y="139700"/>
            <a:ext cx="754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0" y="-12700"/>
            <a:ext cx="9144000" cy="485775"/>
          </a:xfrm>
          <a:prstGeom prst="rect">
            <a:avLst/>
          </a:prstGeom>
          <a:gradFill rotWithShape="1">
            <a:gsLst>
              <a:gs pos="0">
                <a:srgbClr val="AC030D">
                  <a:alpha val="91000"/>
                </a:srgbClr>
              </a:gs>
              <a:gs pos="100000">
                <a:srgbClr val="AC030D">
                  <a:alpha val="5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0" y="6613525"/>
            <a:ext cx="3657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latin typeface="Garamond" charset="0"/>
                <a:ea typeface="Arial" charset="0"/>
                <a:cs typeface="Arial" charset="0"/>
              </a:rPr>
              <a:t>© Business &amp; Legal Reports, Inc. 1003</a:t>
            </a:r>
          </a:p>
        </p:txBody>
      </p:sp>
      <p:sp>
        <p:nvSpPr>
          <p:cNvPr id="6348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8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buSzPct val="11500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22542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800000"/>
        </a:buClr>
        <a:buSzPct val="11500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93738" indent="-1809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44000" cy="6832640"/>
          </a:xfrm>
          <a:prstGeom prst="rect">
            <a:avLst/>
          </a:prstGeom>
          <a:solidFill>
            <a:srgbClr val="429FE2"/>
          </a:solidFill>
          <a:ln>
            <a:solidFill>
              <a:srgbClr val="2983F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800" b="1" dirty="0">
              <a:solidFill>
                <a:schemeClr val="bg1"/>
              </a:solidFill>
              <a:effectLst/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GHEA Grapalat" panose="02000506050000020003" pitchFamily="2" charset="0"/>
                <a:ea typeface="Arial Unicode" charset="0"/>
                <a:cs typeface="Arial Unicode" charset="0"/>
              </a:rPr>
              <a:t> </a:t>
            </a:r>
            <a:r>
              <a:rPr lang="hy-AM" sz="3600" dirty="0">
                <a:solidFill>
                  <a:schemeClr val="bg1"/>
                </a:solidFill>
                <a:latin typeface="GHEA Grapalat" panose="02000506050000020003" pitchFamily="2" charset="0"/>
              </a:rPr>
              <a:t>ՍԵԶՈՆԱՅԻՆ ԳՐԻՊԻ ՊԱՏՎԱՍՏՈՒՄՆԵՐԻ ՏԵԽՆԻԿԱԿԱՆ ՓԱՍՏԱԹ</a:t>
            </a:r>
            <a:r>
              <a:rPr lang="en-US" sz="3600" dirty="0">
                <a:solidFill>
                  <a:schemeClr val="bg1"/>
                </a:solidFill>
                <a:latin typeface="GHEA Grapalat" panose="02000506050000020003" pitchFamily="2" charset="0"/>
              </a:rPr>
              <a:t>ՈՒ</a:t>
            </a:r>
            <a:r>
              <a:rPr lang="hy-AM" sz="3600" dirty="0">
                <a:solidFill>
                  <a:schemeClr val="bg1"/>
                </a:solidFill>
                <a:latin typeface="GHEA Grapalat" panose="02000506050000020003" pitchFamily="2" charset="0"/>
              </a:rPr>
              <a:t>ՂԹ</a:t>
            </a:r>
            <a:endParaRPr lang="en-US" sz="3600" dirty="0">
              <a:solidFill>
                <a:schemeClr val="bg1"/>
              </a:solidFill>
              <a:latin typeface="GHEA Grapalat" panose="02000506050000020003" pitchFamily="2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effectLst/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effectLst/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effectLst/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4000" b="1" dirty="0">
              <a:solidFill>
                <a:schemeClr val="bg1"/>
              </a:solidFill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Aft>
                <a:spcPts val="0"/>
              </a:spcAft>
            </a:pPr>
            <a:endParaRPr lang="en-US" sz="2000" b="1" dirty="0">
              <a:solidFill>
                <a:schemeClr val="bg1"/>
              </a:solidFill>
              <a:latin typeface="Arial Unicode" charset="0"/>
              <a:ea typeface="Arial Unicode" charset="0"/>
              <a:cs typeface="Arial Unicode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GHEA Grapalat" panose="02000506050000020003" pitchFamily="2" charset="0"/>
              </a:rPr>
              <a:t>ՍՈՒՍԱՆՆԱ ՀԱՐՈՒԹՅՈՒՆՅԱՆ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dirty="0" err="1">
                <a:solidFill>
                  <a:schemeClr val="bg1"/>
                </a:solidFill>
                <a:latin typeface="GHEA Grapalat" panose="02000506050000020003" pitchFamily="2" charset="0"/>
              </a:rPr>
              <a:t>Մանկաբուժության</a:t>
            </a:r>
            <a:r>
              <a:rPr lang="en-US" dirty="0">
                <a:solidFill>
                  <a:schemeClr val="bg1"/>
                </a:solidFill>
                <a:latin typeface="GHEA Grapalat" panose="02000506050000020003" pitchFamily="2" charset="0"/>
              </a:rPr>
              <a:t> N 1 </a:t>
            </a:r>
            <a:r>
              <a:rPr lang="en-US" dirty="0" err="1">
                <a:solidFill>
                  <a:schemeClr val="bg1"/>
                </a:solidFill>
                <a:latin typeface="GHEA Grapalat" panose="02000506050000020003" pitchFamily="2" charset="0"/>
              </a:rPr>
              <a:t>ամբիոնի</a:t>
            </a:r>
            <a:r>
              <a:rPr lang="en-US" dirty="0">
                <a:solidFill>
                  <a:schemeClr val="bg1"/>
                </a:solidFill>
                <a:latin typeface="GHEA Grapalat" panose="0200050605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HEA Grapalat" panose="02000506050000020003" pitchFamily="2" charset="0"/>
              </a:rPr>
              <a:t>դասախոս</a:t>
            </a:r>
            <a:r>
              <a:rPr lang="en-US" dirty="0">
                <a:solidFill>
                  <a:schemeClr val="bg1"/>
                </a:solidFill>
                <a:latin typeface="GHEA Grapalat" panose="02000506050000020003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55AF6-4C0F-4D4F-8A4F-7810C04F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671" y="1912718"/>
            <a:ext cx="4906234" cy="36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ՀԻՎԱՆԴՈՒԹՅՈՒՆԸ ՄԻՆՉԵՎ 5 ՏԱՐԵԿԱՆ ԵՐԵԽԱՆԵՐԻ ԵՎ ՀՂԻ ԿԱՆԱՆՑ ՇՐՋԱՆՈՒՄ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1" y="1848021"/>
            <a:ext cx="8621427" cy="5019930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  <a:latin typeface="GHEA Mariam" panose="02000503080000020003" pitchFamily="2" charset="0"/>
            </a:endParaRPr>
          </a:p>
          <a:p>
            <a:pPr algn="ctr">
              <a:buClr>
                <a:srgbClr val="509FFF"/>
              </a:buClr>
            </a:pP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Հղի</a:t>
            </a:r>
            <a:r>
              <a:rPr lang="en-US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կանանց</a:t>
            </a: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հիվանդության բեռը 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Գրականության տվյալների վերլուծությունը ցույց է տալիս, որ հղի կանանց շրջանում գրիպի վարակը կարող է հանգեցնել բարդությունների, ինչպիսիք են մեռելածնությունը, նորածնի մահը, վաղաժամ ծննդաբերությունը և ծննդյան փոքր քաշը: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ՀՀ-ում հղի կանանց շրջանում սեզոնային գրիպի ռիսկի և բեռի վերաբերյալ տվյալները թերի են, սակայն «Հիվանդությունների վերահսկման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և կանխարգելման ազգային կենտրոնի» տվյալներով 2015-2018 թթ. աշնանային-գարնանային եղանակներին կատարված հետազոտություն-ները հաստատվել են, որ հետազոտության շրջանակում ընդգրկված ծննդատանը հղի կանանց շրջանում ծանր դեպքերի 50% -ի պատճառը գրիպն է, և հղի կանանց հոսպիտալացման դեպքերի </a:t>
            </a:r>
            <a:r>
              <a:rPr lang="en-GB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1,6%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-ի պատճառը գրիպով պայմանավորված ծանր դեպքերն են։</a:t>
            </a:r>
          </a:p>
        </p:txBody>
      </p:sp>
    </p:spTree>
    <p:extLst>
      <p:ext uri="{BB962C8B-B14F-4D97-AF65-F5344CB8AC3E}">
        <p14:creationId xmlns:p14="http://schemas.microsoft.com/office/powerpoint/2010/main" val="59113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F64720-05E4-FC4C-8A84-4C06C38B7BDB}"/>
              </a:ext>
            </a:extLst>
          </p:cNvPr>
          <p:cNvSpPr txBox="1">
            <a:spLocks/>
          </p:cNvSpPr>
          <p:nvPr/>
        </p:nvSpPr>
        <p:spPr bwMode="auto">
          <a:xfrm>
            <a:off x="583548" y="575169"/>
            <a:ext cx="8003958" cy="153784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800"/>
              </a:spcBef>
            </a:pPr>
            <a:r>
              <a:rPr lang="hy-AM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ՏԵՂԵԿԱՏՎՈՒԹՅՈՒՆ  </a:t>
            </a:r>
            <a:r>
              <a:rPr lang="en-US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2015-2018 </a:t>
            </a:r>
            <a:r>
              <a:rPr lang="hy-AM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ԹՎԱԿԱՆՆԵՐԻ ԸՆԹԱՑՔՈՒՄ ԾՍՇՎ-ՆԵՐԻ և ՆՐԱՆՑԻՑ ԴՐԱԿԱՆՆԵՐԻ ՎԵՐԱԲԵՐՅԱԼ</a:t>
            </a:r>
            <a:endParaRPr lang="en-US" sz="25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F55B6-7943-8C45-B21C-097C05F0BBA6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79FA49-5258-1346-A0F9-86646D6EC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716520"/>
              </p:ext>
            </p:extLst>
          </p:nvPr>
        </p:nvGraphicFramePr>
        <p:xfrm>
          <a:off x="252745" y="2311704"/>
          <a:ext cx="8353424" cy="4150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107">
                  <a:extLst>
                    <a:ext uri="{9D8B030D-6E8A-4147-A177-3AD203B41FA5}">
                      <a16:colId xmlns:a16="http://schemas.microsoft.com/office/drawing/2014/main" val="1147399279"/>
                    </a:ext>
                  </a:extLst>
                </a:gridCol>
                <a:gridCol w="968718">
                  <a:extLst>
                    <a:ext uri="{9D8B030D-6E8A-4147-A177-3AD203B41FA5}">
                      <a16:colId xmlns:a16="http://schemas.microsoft.com/office/drawing/2014/main" val="2064613303"/>
                    </a:ext>
                  </a:extLst>
                </a:gridCol>
                <a:gridCol w="140355">
                  <a:extLst>
                    <a:ext uri="{9D8B030D-6E8A-4147-A177-3AD203B41FA5}">
                      <a16:colId xmlns:a16="http://schemas.microsoft.com/office/drawing/2014/main" val="2107525052"/>
                    </a:ext>
                  </a:extLst>
                </a:gridCol>
                <a:gridCol w="983595">
                  <a:extLst>
                    <a:ext uri="{9D8B030D-6E8A-4147-A177-3AD203B41FA5}">
                      <a16:colId xmlns:a16="http://schemas.microsoft.com/office/drawing/2014/main" val="1109885976"/>
                    </a:ext>
                  </a:extLst>
                </a:gridCol>
                <a:gridCol w="177940">
                  <a:extLst>
                    <a:ext uri="{9D8B030D-6E8A-4147-A177-3AD203B41FA5}">
                      <a16:colId xmlns:a16="http://schemas.microsoft.com/office/drawing/2014/main" val="873077366"/>
                    </a:ext>
                  </a:extLst>
                </a:gridCol>
                <a:gridCol w="1327010">
                  <a:extLst>
                    <a:ext uri="{9D8B030D-6E8A-4147-A177-3AD203B41FA5}">
                      <a16:colId xmlns:a16="http://schemas.microsoft.com/office/drawing/2014/main" val="3391601692"/>
                    </a:ext>
                  </a:extLst>
                </a:gridCol>
                <a:gridCol w="118731">
                  <a:extLst>
                    <a:ext uri="{9D8B030D-6E8A-4147-A177-3AD203B41FA5}">
                      <a16:colId xmlns:a16="http://schemas.microsoft.com/office/drawing/2014/main" val="685443907"/>
                    </a:ext>
                  </a:extLst>
                </a:gridCol>
                <a:gridCol w="541956">
                  <a:extLst>
                    <a:ext uri="{9D8B030D-6E8A-4147-A177-3AD203B41FA5}">
                      <a16:colId xmlns:a16="http://schemas.microsoft.com/office/drawing/2014/main" val="9828031"/>
                    </a:ext>
                  </a:extLst>
                </a:gridCol>
                <a:gridCol w="491838">
                  <a:extLst>
                    <a:ext uri="{9D8B030D-6E8A-4147-A177-3AD203B41FA5}">
                      <a16:colId xmlns:a16="http://schemas.microsoft.com/office/drawing/2014/main" val="3761524574"/>
                    </a:ext>
                  </a:extLst>
                </a:gridCol>
                <a:gridCol w="856064">
                  <a:extLst>
                    <a:ext uri="{9D8B030D-6E8A-4147-A177-3AD203B41FA5}">
                      <a16:colId xmlns:a16="http://schemas.microsoft.com/office/drawing/2014/main" val="1258455736"/>
                    </a:ext>
                  </a:extLst>
                </a:gridCol>
                <a:gridCol w="232204">
                  <a:extLst>
                    <a:ext uri="{9D8B030D-6E8A-4147-A177-3AD203B41FA5}">
                      <a16:colId xmlns:a16="http://schemas.microsoft.com/office/drawing/2014/main" val="628750958"/>
                    </a:ext>
                  </a:extLst>
                </a:gridCol>
                <a:gridCol w="1454906">
                  <a:extLst>
                    <a:ext uri="{9D8B030D-6E8A-4147-A177-3AD203B41FA5}">
                      <a16:colId xmlns:a16="http://schemas.microsoft.com/office/drawing/2014/main" val="1828420438"/>
                    </a:ext>
                  </a:extLst>
                </a:gridCol>
              </a:tblGrid>
              <a:tr h="928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200">
                          <a:effectLst/>
                        </a:rPr>
                        <a:t>Սեզոն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y-AM" sz="1400" dirty="0">
                          <a:effectLst/>
                        </a:rPr>
                        <a:t>Բոլոր պաճառ-ներով  հոսպիտալացվածներ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hy-AM" sz="1400" dirty="0">
                          <a:effectLst/>
                        </a:rPr>
                        <a:t>Դրանցից ծանր  սուր շնչառական վարակ ԾՍՇՎ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y-AM" sz="1400" dirty="0">
                          <a:effectLst/>
                        </a:rPr>
                        <a:t>Դրանցից ծանր  սուր շնչառական վարակ ԾՍՇՎ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ԾՍՇՎ –ի մասնա-բաժինը հոսպիտա-լացվածների մեջ արտա-հայտված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տոկոսներով %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ԾՍՇՎ –ի մասնա-բաժինը հոսպիտա-լացվածների մեջ արտա-հայտված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տոկոսներով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y-AM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ԾՍՇՎ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Հետազոտ-ված նմուշների թիվ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y-AM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ԾՍՇՎ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Հետազոտ-ված նմուշների թիվ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Հետազոտված նմուշներից   դրականներ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y-AM" sz="1400" dirty="0">
                          <a:effectLst/>
                        </a:rPr>
                        <a:t>Հետազոտ-ված նմուշներից   դրական-ներ</a:t>
                      </a:r>
                      <a:endParaRPr lang="en-US" dirty="0"/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Հետազոտված նմուշներից դրականներ արտահայտված տոկոսներով%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</a:rPr>
                        <a:t>Հետազոտված նմուշներից դրականներ արտահայտ-ված տոկոսներով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3501457538"/>
                  </a:ext>
                </a:extLst>
              </a:tr>
              <a:tr h="404544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3600" dirty="0">
                          <a:effectLst/>
                        </a:rPr>
                        <a:t>Հղիներ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1619720166"/>
                  </a:ext>
                </a:extLst>
              </a:tr>
              <a:tr h="574274">
                <a:tc>
                  <a:txBody>
                    <a:bodyPr/>
                    <a:lstStyle/>
                    <a:p>
                      <a:pPr marL="457200" indent="-41116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hy-AM" sz="1400" dirty="0">
                          <a:effectLst/>
                        </a:rPr>
                        <a:t>2015/2016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31591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US" sz="1600">
                          <a:effectLst/>
                        </a:rPr>
                        <a:t>5506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330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5.9</a:t>
                      </a:r>
                      <a:r>
                        <a:rPr lang="hy-AM" sz="1600">
                          <a:effectLst/>
                        </a:rPr>
                        <a:t>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245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87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35.5</a:t>
                      </a:r>
                      <a:r>
                        <a:rPr lang="hy-AM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2200200551"/>
                  </a:ext>
                </a:extLst>
              </a:tr>
              <a:tr h="578084">
                <a:tc>
                  <a:txBody>
                    <a:bodyPr/>
                    <a:lstStyle/>
                    <a:p>
                      <a:pPr marL="457200" indent="-41116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hy-AM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2016/2017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27781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US" sz="1600">
                          <a:effectLst/>
                        </a:rPr>
                        <a:t>4853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140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2.8</a:t>
                      </a:r>
                      <a:r>
                        <a:rPr lang="hy-AM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130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68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52.3</a:t>
                      </a:r>
                      <a:r>
                        <a:rPr lang="hy-AM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781530594"/>
                  </a:ext>
                </a:extLst>
              </a:tr>
              <a:tr h="529645">
                <a:tc>
                  <a:txBody>
                    <a:bodyPr/>
                    <a:lstStyle/>
                    <a:p>
                      <a:pPr marL="457200" indent="-41116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hy-AM" sz="1400" dirty="0">
                          <a:effectLst/>
                        </a:rPr>
                        <a:t>2017/2018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277813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US" sz="1600" dirty="0">
                          <a:effectLst/>
                        </a:rPr>
                        <a:t>4850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110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2.2</a:t>
                      </a:r>
                      <a:r>
                        <a:rPr lang="hy-AM" sz="1600" dirty="0">
                          <a:effectLst/>
                        </a:rPr>
                        <a:t>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104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51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49.0</a:t>
                      </a:r>
                      <a:r>
                        <a:rPr lang="hy-AM" sz="1600" dirty="0">
                          <a:effectLst/>
                        </a:rPr>
                        <a:t>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2599048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88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ՀԻՎԱՆԴՈՒԹՅՈՒՆԸ ՄԻՆՉԵՎ 5 ՏԱՐԵԿԱՆ ԵՐԵԽԱՆԵՐԻ ԵՎ ՀՂԻ ԿԱՆԱՆՑ ՇՐՋԱՆՈՒՄ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039" y="2105997"/>
            <a:ext cx="8251372" cy="4579008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buClr>
                <a:srgbClr val="509FFF"/>
              </a:buClr>
            </a:pPr>
            <a:r>
              <a:rPr lang="hy-AM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Տարածաշրջանային </a:t>
            </a:r>
            <a:r>
              <a:rPr lang="en-US" sz="2800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և</a:t>
            </a:r>
            <a:r>
              <a:rPr lang="en-US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hy-AM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միջազգային նկատառումներ</a:t>
            </a:r>
          </a:p>
          <a:p>
            <a:pPr algn="ctr">
              <a:buClr>
                <a:srgbClr val="509FFF"/>
              </a:buClr>
            </a:pPr>
            <a:endParaRPr lang="en-US" sz="900" b="1" dirty="0">
              <a:solidFill>
                <a:srgbClr val="00B0F0"/>
              </a:solidFill>
              <a:latin typeface="GHEA Mariam" panose="02000503080000020003" pitchFamily="2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Արևելյան և կենտրոնական Եվրոպայի տարածաշրջանում շատ երկրներ ունեն գրիպի պատվաստման ազգային քաղաքականություն: 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Քաղաքականությունները հիմնված են ԱՀԿ-ի կողմից սահմանված ռիսկային խմբերի վրա` տարեցներ, բուժաշխատողներ, հղի կանայք և խրոնիկ հիվանդություններ ունեցող մեծահասակներ։ </a:t>
            </a:r>
            <a:endParaRPr lang="en-US" sz="28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490792"/>
            <a:ext cx="7565510" cy="1189728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68" y="1736222"/>
            <a:ext cx="8639432" cy="49470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y-AM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բնութագրերը</a:t>
            </a:r>
          </a:p>
          <a:p>
            <a:pPr marL="317500" indent="-306388"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Երեխաները 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6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ամսական հասակից կարող են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պատվաստվել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 եռավալենտ ինակտիվանցված պատվաստանյութով 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(Trivalent Inactivated-TIV)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կամ 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2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տարեկանից՝ կենդանի քառավալենտ պատվաստա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-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նյութով 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(Live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Atenuated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Influenza Vaccines-LAIV),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որը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ՀՀ-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ում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մինչ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այժմ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չի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կիրառվել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: </a:t>
            </a:r>
          </a:p>
          <a:p>
            <a:pPr marL="317500" indent="-306388"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Նախկինում չպատվաստված 9 տարեկանից փոքր երեխաները պետք է ստանան 2 ներարկում՝ առնվազն մեկ ամսվա ընդմիջումով։ </a:t>
            </a:r>
          </a:p>
          <a:p>
            <a:pPr marL="317500" indent="-306388"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Հղի կանայք հղիության ցանկացած փուլում կարող են պատվաստվել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եռավալենտ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կամ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քառավալենտ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ինակտիվացված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պատվաստանյութեր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ով: Կենդանի պատվաստանյութը 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(</a:t>
            </a:r>
            <a:r>
              <a:rPr lang="en-GB" dirty="0">
                <a:latin typeface="GHEA Grapalat" panose="02000506050000020003" pitchFamily="2" charset="0"/>
                <a:cs typeface="Times New Roman" panose="02020603050405020304" pitchFamily="18" charset="0"/>
              </a:rPr>
              <a:t>LAIV) </a:t>
            </a:r>
            <a:r>
              <a:rPr lang="en-GB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հղիներին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 խորհուրդ չի տրվում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238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636667"/>
            <a:ext cx="7565510" cy="1328058"/>
          </a:xfrm>
          <a:solidFill>
            <a:srgbClr val="00B0F0"/>
          </a:solidFill>
        </p:spPr>
        <p:txBody>
          <a:bodyPr anchor="ctr"/>
          <a:lstStyle/>
          <a:p>
            <a:pPr algn="ctr"/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923" y="2081233"/>
            <a:ext cx="8627077" cy="4745237"/>
          </a:xfrm>
          <a:noFill/>
        </p:spPr>
        <p:txBody>
          <a:bodyPr/>
          <a:lstStyle/>
          <a:p>
            <a:pPr algn="ctr"/>
            <a:r>
              <a:rPr lang="hy-AM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անվտանգությունը հղիության ընթացքում</a:t>
            </a:r>
            <a:r>
              <a:rPr lang="en-US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endParaRPr lang="en-US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Չնայած մեթոդաբանության տարբերություններին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և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 այն փաստին, որ համակցված գործոնները միշտ չէ, որ հաշվի են առնվել, հղիության ընթացքում գրիպի պատվաստա-նյութի անվտանգության վերլուծությունը պատվաստված կանանց պտղի/երեխաների շրջանում էական անբարենպաստ ազդեցություններ չի հայտնաբերել։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Ֆետալ, պերինատալ և մինչև մեկ տարեկան հասակում բարդություններ չեն եղել՝ չնայած հղիության առաջին կիսամյակի վերաբերյալ տվյալները սահմանափակ են եղել:</a:t>
            </a:r>
          </a:p>
          <a:p>
            <a:pPr>
              <a:buClr>
                <a:srgbClr val="00B5F7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2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317" y="524175"/>
            <a:ext cx="7271597" cy="1130350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991" y="1642168"/>
            <a:ext cx="8319347" cy="5215831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անվտանգությունը մինչև </a:t>
            </a:r>
            <a:r>
              <a:rPr lang="en-US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5 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տարեկան</a:t>
            </a:r>
            <a:r>
              <a:rPr lang="en-US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երեխաների</a:t>
            </a:r>
            <a:r>
              <a:rPr lang="en-US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շրջանում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Պատվաստումից հետո հայտնաբերվել են թեթև և միջին ծանրության չսպասված անբարեհաջող դեպքեր։</a:t>
            </a:r>
            <a:endParaRPr lang="hy-AM" b="1" dirty="0"/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Ծանր հետպատվաստումային ռեակցիաներ շատ հազվադեպ են եղել և մահվան դեպքեր չեն եղել: 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Ծանր հետպատվաստումային ռեակցիաները ավելի հաճախ են եղել կենդանի պատվասանյութով 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(LAIV-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ով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)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պատվաստման դեպքում: 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Երեխաների շրջանում գրանցվել են ֆեբրիլ ցնցումներ՝ որոնց հաճախությունը գագաթնակետին է հասել 14-18 ամսական հասակում 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ոչ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միշտ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պայմանավորված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գրիպի պատվաստանյութով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)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. գրեթե բոլոր երեխաները լիովին առողջացել են:</a:t>
            </a:r>
            <a:endParaRPr lang="en-US" sz="22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B5F7"/>
              </a:buCl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17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027" y="616843"/>
            <a:ext cx="7166920" cy="1174888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33" y="1753382"/>
            <a:ext cx="8429368" cy="4745237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  <a:latin typeface="GHEA Mariam" panose="02000503080000020003" pitchFamily="2" charset="0"/>
            </a:endParaRPr>
          </a:p>
          <a:p>
            <a:pPr marL="444500" indent="-38100" algn="ctr">
              <a:lnSpc>
                <a:spcPct val="100000"/>
              </a:lnSpc>
              <a:buClr>
                <a:srgbClr val="00B5F7"/>
              </a:buClr>
            </a:pP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արդյունավետությունը հղի կանանց 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շրջանում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Գրիպի պատվաստանյութի գրիպ հիվանդությունը կանխար-գելելու կարողությունը տարբերվում է սեզոնից սեզոն և կախված է նրանից, թե որքանով են համընկնում շրջանառող գրիպի վիրուսները պատվաստանյութի վիրուսների հետ: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Հղիության ընթացքում պատվաստումը նվազեցնում է ինչպես  կանանց շրջանում հիվանդացությունը,  այնպես էլ նրանց նորածինների հիվանդության ռիսկը՝ ընդ որում նվազում է նաև ծննդյան անբարենպաստ ելքի հավանականությունը։ Այսպիսով, վերլուծությունը հաստատել է գրիպի պատվաստանյութի զգալի արդյունավետությունը։ </a:t>
            </a:r>
          </a:p>
          <a:p>
            <a:pPr marL="342900" indent="-342900">
              <a:buClr>
                <a:srgbClr val="00B5F7"/>
              </a:buClr>
              <a:buFont typeface="Wingdings" pitchFamily="2" charset="2"/>
              <a:buChar char="Ø"/>
            </a:pPr>
            <a:endParaRPr lang="hy-AM" sz="22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B5F7"/>
              </a:buClr>
              <a:buFont typeface="Wingdings" pitchFamily="2" charset="2"/>
              <a:buChar char="Ø"/>
            </a:pPr>
            <a:endParaRPr lang="hy-AM" sz="22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>
              <a:buClr>
                <a:srgbClr val="00B5F7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6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097" y="531341"/>
            <a:ext cx="7185099" cy="1280742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32" y="1782733"/>
            <a:ext cx="8309564" cy="5075267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  <a:latin typeface="GHEA Mariam" panose="02000503080000020003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hy-AM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արդյունավետությունը մինչև </a:t>
            </a:r>
            <a:r>
              <a:rPr lang="en-US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տարեկան</a:t>
            </a:r>
            <a:r>
              <a:rPr lang="en-US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երեխաների</a:t>
            </a:r>
            <a:r>
              <a:rPr lang="en-US" sz="2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շրջանում</a:t>
            </a:r>
            <a:r>
              <a:rPr lang="en-US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endParaRPr lang="en-US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Մինչև 5 տարեկան երեխաների դեպքում պատվաս-տանյութի 2 դոզան ավելի լավ պաշտպանվածություն է ապահովում, քան առաջին սեզոնի ընթացքում կատարված պատվաստման մեկ դոզան: </a:t>
            </a:r>
          </a:p>
          <a:p>
            <a:pPr marL="342900" indent="-342900">
              <a:lnSpc>
                <a:spcPct val="100000"/>
              </a:lnSpc>
              <a:buClr>
                <a:srgbClr val="00B5F7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Ուսումնասիրությունների մետա-վերլուծությունը ցույց է տվել երեխաների շրջանում պատվաստանյութի արդյունավետությունը գրիպի լաբորատոր հաստատ-ված դեպքերի համար՝  հաճախ նույնիսկ անկախ սեզոնից, շրջանառող շտամից և պատվաստանյութի տեսակից:</a:t>
            </a:r>
            <a:endParaRPr lang="en-US" sz="2800" dirty="0"/>
          </a:p>
          <a:p>
            <a:pPr marL="342900" indent="-342900">
              <a:buClr>
                <a:srgbClr val="00B5F7"/>
              </a:buCl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5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90" y="242623"/>
            <a:ext cx="7565510" cy="982068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Փ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ԱՍՏԵՐ</a:t>
            </a: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HEA Mariam" panose="02000503080000020003" pitchFamily="2" charset="0"/>
              </a:rPr>
              <a:t>Պ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ԱՏՎԱՍՏԱՆՅՈՒԹԻ ՎԵՐԱԲԵՐՅԱԼ 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41" y="1224691"/>
            <a:ext cx="8688859" cy="5273928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ts val="2680"/>
              </a:lnSpc>
              <a:spcBef>
                <a:spcPts val="120"/>
              </a:spcBef>
              <a:spcAft>
                <a:spcPts val="600"/>
              </a:spcAft>
            </a:pP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Պատվաստանյութերի առկայությու</a:t>
            </a:r>
            <a:r>
              <a:rPr lang="en-US" b="1" dirty="0" err="1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ն</a:t>
            </a: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ը</a:t>
            </a:r>
            <a:endParaRPr lang="en-US" b="1" dirty="0">
              <a:solidFill>
                <a:srgbClr val="00B0F0"/>
              </a:solidFill>
              <a:latin typeface="GHEA Mariam" panose="02000503080000020003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680"/>
              </a:lnSpc>
              <a:spcBef>
                <a:spcPts val="120"/>
              </a:spcBef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«Իմունիզացիայի ազգային ծրագրի» համաձայն թիրախային բնակչությանը պատվաստելու համար 2018 թ. պետական ֆինանսավորումը աճել է 100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%-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ով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։ </a:t>
            </a:r>
          </a:p>
          <a:p>
            <a:pPr marL="342900" indent="-342900">
              <a:lnSpc>
                <a:spcPts val="2680"/>
              </a:lnSpc>
              <a:spcBef>
                <a:spcPts val="120"/>
              </a:spcBef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Պատվաստանյութերի համար կառավարությունից ֆինանսա-վորումը կայուն է `միջին ծախսերի հաշվետվության հաշվին: </a:t>
            </a:r>
          </a:p>
          <a:p>
            <a:pPr marL="342900" indent="-342900">
              <a:lnSpc>
                <a:spcPts val="2680"/>
              </a:lnSpc>
              <a:spcBef>
                <a:spcPts val="120"/>
              </a:spcBef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Պատվաստանյութերի գնումների իրականացման համար իրավական մեխանիզմներ են ստեղծվել, որոնք հնարավորու-թյուն են տալիս գնումներ կատարել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ՅՈՒՆԻՍԵՖ</a:t>
            </a:r>
            <a:r>
              <a:rPr lang="en-GB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-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ի և միջազգա-յին գործակալությունների միջոցով՝ առանց երկրում պատվաս-տանյութի գրանցման  նախապայմանի: </a:t>
            </a:r>
          </a:p>
          <a:p>
            <a:pPr marL="342900" indent="-342900">
              <a:lnSpc>
                <a:spcPts val="2680"/>
              </a:lnSpc>
              <a:spcBef>
                <a:spcPts val="120"/>
              </a:spcBef>
              <a:buClr>
                <a:srgbClr val="00B5F7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Քանի որ ՀՀ կառավարության և գրիպի 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պատվաստումներ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ի ներդրման համագործակցության 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(</a:t>
            </a:r>
            <a:r>
              <a:rPr lang="en-GB" sz="2200" dirty="0"/>
              <a:t>PIVI)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միջև երկարատ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և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համաձայնություն ձեռք չի բերվել, պետք է գնահատել սեզոնային գրիպի պատվաստանյութի առկայության կայունությունը՝ հիմնված </a:t>
            </a:r>
            <a:r>
              <a:rPr lang="en-GB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PIVI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նվիրատվության վրա:</a:t>
            </a:r>
            <a:endParaRPr lang="en-US" sz="22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B5F7"/>
              </a:buCl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9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044" y="438958"/>
            <a:ext cx="7565510" cy="1273770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ՄԻՆՉԵՎ </a:t>
            </a: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5 ՏԱՐԵԿԱՆ ԵՐԵԽԱՆԵՐԻ ԵՎ ՀՂԻ ԿԱՆԱՆՑ ՊԱՏՎԱՍՏՈՒՄՆԵՐԻ ԾՐԱԳՐԻ ԻՐԱԳՈՐԾԵԼԻՈՒԹՅՈՒՆԸ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72" y="1725773"/>
            <a:ext cx="8741228" cy="5093439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ՀՀ-ում 6 ամս.- 2 տ. երեխաների պատվաստումների լուսաբանու-մը բարձր է, սակայն 2017-2018 թթ. ընթացքում հղիների շրջանում սեզոնային գրիպի պատվաստանյութի ծածկույթը մոտ 1% է:</a:t>
            </a: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Չկան տվյալներ այն մասին, թե որքան պատվաստանյութ պետք է  ծրագիրը ձեռք բերի մինչև 5 տարեկան երեխաներին և հղի կա-նանց սեզոնային գրիպի դեմ  պատվաստելու համար, հետևաբար չկա ապացույց, որ առկա պահեստային հզորությունը բավարար է: </a:t>
            </a: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Իմունոկանխարգելման ազգային ծրագիրը հայտարարել է, որ </a:t>
            </a:r>
            <a:r>
              <a:rPr lang="en-GB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NCDC </a:t>
            </a: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ազգային պահեստը տեղեկատու լաբորատորիան ներառում է սառնարան սենյակ՝ 40 մ</a:t>
            </a:r>
            <a:r>
              <a:rPr lang="hy-AM" sz="2100" baseline="30000" dirty="0">
                <a:latin typeface="GHEA Grapalat" panose="02000506050000020003" pitchFamily="2" charset="0"/>
                <a:cs typeface="Times New Roman" panose="02020603050405020304" pitchFamily="18" charset="0"/>
              </a:rPr>
              <a:t>3</a:t>
            </a: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 ծավալով, որը հատկացված է գրիպի պատվաստանյութերի համար և բավարար է թիրախային բոլոր խմբերի համար պատվաստանյութեր պահելու համար:</a:t>
            </a: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100" dirty="0">
                <a:latin typeface="GHEA Grapalat" panose="02000506050000020003" pitchFamily="2" charset="0"/>
                <a:cs typeface="Times New Roman" panose="02020603050405020304" pitchFamily="18" charset="0"/>
              </a:rPr>
              <a:t>Սեզոնային գրիպի պատվաստումը կներառվի սովորական պատվաստումների ցանկում, հետևաբար ոչ մի լրացուցիչ ֆինանսական կամ մարդկային ռեսուրս չի պահանջվի</a:t>
            </a:r>
            <a:r>
              <a:rPr lang="hy-AM" sz="2100" b="1" dirty="0"/>
              <a:t>: </a:t>
            </a:r>
          </a:p>
          <a:p>
            <a:pPr>
              <a:buClr>
                <a:srgbClr val="00B5F7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1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71" y="420130"/>
            <a:ext cx="7783225" cy="1548223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ts val="3660"/>
              </a:lnSpc>
            </a:pPr>
            <a:r>
              <a:rPr lang="hy-AM" sz="2400" dirty="0">
                <a:solidFill>
                  <a:schemeClr val="bg1"/>
                </a:solidFill>
                <a:latin typeface="GHEA Mariam" panose="02000503080000020003" pitchFamily="2" charset="0"/>
              </a:rPr>
              <a:t>ՍԵԶՈՆԱՅԻՆ ԳՐԻՊԻ ՊԱՏՎԱՍՏՈՒՄՆԵՐԻ ՏԵԽՆԻԿԱԿԱՆ ՓԱՍՏԱԹՈՒՂԹ.</a:t>
            </a:r>
            <a:br>
              <a:rPr lang="en-US" sz="24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  <a:t>ՆԵՐԱԾՈՒԹՅՈՒՆ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848" y="1820264"/>
            <a:ext cx="8491151" cy="5047687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</a:endParaRPr>
          </a:p>
          <a:p>
            <a:pPr marL="500063">
              <a:lnSpc>
                <a:spcPct val="100000"/>
              </a:lnSpc>
              <a:buClr>
                <a:srgbClr val="509FFF"/>
              </a:buClr>
            </a:pPr>
            <a:r>
              <a:rPr lang="en-US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ԻՄՈՒՆԱԿԱՆԽԱՐԳԵԼՄԱՆ ՀԱՐՑԵՐՈՎ ՀԱՆՐԱՊԵՏԱԿԱՆ ԽՈՐՀՐԴԱՏՎԱԿԱՆ ՓՈՐՁԱԳԻՏԱԿԱՆ ՀԱՆՁՆԱԺՈՂՈՎԸ </a:t>
            </a: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ARMNITAG).</a:t>
            </a:r>
          </a:p>
          <a:p>
            <a:pPr algn="ctr">
              <a:buClr>
                <a:srgbClr val="509FFF"/>
              </a:buClr>
            </a:pPr>
            <a:r>
              <a:rPr lang="hy-AM" sz="800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endParaRPr lang="en-US" sz="800" b="1" dirty="0">
              <a:solidFill>
                <a:srgbClr val="00B0F0"/>
              </a:solidFill>
              <a:latin typeface="GHEA Mariam" panose="02000503080000020003" pitchFamily="2" charset="0"/>
              <a:cs typeface="Times New Roman" panose="02020603050405020304" pitchFamily="18" charset="0"/>
            </a:endParaRPr>
          </a:p>
          <a:p>
            <a:pPr marL="536575" indent="-48895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Ս</a:t>
            </a:r>
            <a:r>
              <a:rPr lang="en-US" sz="25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տեղծվել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է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 01.03. </a:t>
            </a: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2009 թ.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։</a:t>
            </a: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536575" indent="-48895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Վերակազմավորվել է 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 01.11. </a:t>
            </a: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2013 թ.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ունի</a:t>
            </a:r>
            <a:r>
              <a:rPr lang="en-US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 12 </a:t>
            </a:r>
            <a:r>
              <a:rPr lang="en-US" sz="25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անդամ</a:t>
            </a: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։</a:t>
            </a:r>
            <a:endParaRPr lang="en-US" sz="25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536575" indent="-48895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Ծառայում է որպես ՀՀ ԱՆ պատվաստանյութերի և իմունիզացիայի քաղաքականության հարցերով գիտական ​​և տեխնիկական խորհրդատվական մարմին։</a:t>
            </a:r>
          </a:p>
          <a:p>
            <a:pPr marL="536575" indent="-48895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500" dirty="0">
                <a:latin typeface="GHEA Grapalat" panose="02000506050000020003" pitchFamily="2" charset="0"/>
                <a:cs typeface="Times New Roman" panose="02020603050405020304" pitchFamily="18" charset="0"/>
              </a:rPr>
              <a:t>Մանդատը պատվաստումների հարցում որոշման կայացման համար անկախ գիտական ​​ խորհրդա-տվության ապահովումն է։ </a:t>
            </a:r>
          </a:p>
        </p:txBody>
      </p:sp>
    </p:spTree>
    <p:extLst>
      <p:ext uri="{BB962C8B-B14F-4D97-AF65-F5344CB8AC3E}">
        <p14:creationId xmlns:p14="http://schemas.microsoft.com/office/powerpoint/2010/main" val="205958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481915"/>
            <a:ext cx="7565510" cy="1515521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hy-AM" sz="2400" dirty="0">
                <a:solidFill>
                  <a:schemeClr val="bg1"/>
                </a:solidFill>
                <a:latin typeface="GHEA Mariam" panose="02000503080000020003" pitchFamily="2" charset="0"/>
              </a:rPr>
              <a:t>ՊԱՏՎԱՍՏՈՒՄՆԵՐԻ ԳՆԱՀԱՏՄԱՆ ԿԱՐՈՂՈՒԹՅՈՒՆ. ՀԻՎԱՆԴՈՒԹՅԱՆ ՀՍԿՈՂՈՒԹՅՈՒՆ ԵՎ </a:t>
            </a:r>
            <a:r>
              <a:rPr lang="en-US" sz="2400" dirty="0">
                <a:solidFill>
                  <a:schemeClr val="bg1"/>
                </a:solidFill>
                <a:latin typeface="GHEA Mariam" panose="02000503080000020003" pitchFamily="2" charset="0"/>
              </a:rPr>
              <a:t>ՀԵՏՊԱՏՎԱՍՏՈՒՄԱՅԻՆ  ԱՆԲԱՐԵՀԱՋՈՂ ԴԵՊՔԵՐԻ </a:t>
            </a:r>
            <a:r>
              <a:rPr lang="hy-AM" sz="2400" dirty="0">
                <a:solidFill>
                  <a:schemeClr val="bg1"/>
                </a:solidFill>
                <a:latin typeface="GHEA Mariam" panose="02000503080000020003" pitchFamily="2" charset="0"/>
              </a:rPr>
              <a:t>ՄՈՆԻՏՈՐԻՆԳ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280" y="1910937"/>
            <a:ext cx="8614719" cy="4851813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  <a:latin typeface="GHEA Mariam" panose="02000503080000020003" pitchFamily="2" charset="0"/>
            </a:endParaRP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Հայաստանում կա գրիպի հսկողության հուսալի հարթակ, որը կարող է վերահսկել գրիպի վիրուսի շտամը, հիվանդության սեզոնային ձևը (ներառյալ 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ԾՍՇՀ)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և հիվանդացած բնակչության քանակը: 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Տեղեկատվական համակարգը արձանագրում է յուրաքանչյուր թիրախային խմբում ներգրավված դեղաչափերի քանակը։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ՀՀ-ում գոյություն ունեն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հետպատվաստումային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անբարեհաջող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դեպքերի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մոնիտորինգի և կառավարման ընթացակարգերի վերաբերյալ հստակ ուղեցույցներ: Այնուամենայնիվ,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հետպատվաստումային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անբարեհաջող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դեպքերի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մոնիտորինգի համակարգի  տեղեկատվության վերահսկողությունը ոչ միշտ է հասանելի։</a:t>
            </a:r>
          </a:p>
          <a:p>
            <a:pPr>
              <a:buClr>
                <a:srgbClr val="00B5F7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01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703" y="1435887"/>
            <a:ext cx="8392297" cy="5364787"/>
          </a:xfrm>
          <a:solidFill>
            <a:schemeClr val="bg1"/>
          </a:solidFill>
        </p:spPr>
        <p:txBody>
          <a:bodyPr/>
          <a:lstStyle/>
          <a:p>
            <a:pPr algn="ctr"/>
            <a:endParaRPr lang="pt-BR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Սեզոնային գրիպի դեմ պատվաստումների վերաբերյալ գիտելիքների, վերաբերմունքի, վարքագծի հետազո-տության արդյունքների իրավիճակային վերլուծությունը ցույց են տալիս, որ բժիշկները, մասնավորապես, գինեկոլոգները որոշ վախեր և կանխակալ պատկերացումներ ունեն սեզոնային գրիպի դեմ հղի կանանց պատվաստումների վերաբերյալ: Պատվաստումների ռիսկերի և օգուտների վերաբերյալ ապացուցահեն տեղեկատվության հասանելիությունը  ցածր է:</a:t>
            </a: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Բնակչությունը վստահում է բուժաշխատողներին և նրանց խորհուրդներին, երբ խոսքը վերաբերում է պատվաստանյութերի մասին որոշումների ընդունմանը: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308" y="469557"/>
            <a:ext cx="7012104" cy="1268385"/>
          </a:xfrm>
          <a:solidFill>
            <a:srgbClr val="00B0F0"/>
          </a:solidFill>
        </p:spPr>
        <p:txBody>
          <a:bodyPr anchor="ctr"/>
          <a:lstStyle/>
          <a:p>
            <a:pPr algn="ctr"/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ՊԱՏՎԱՍՏՄԱՆ ԸՆԴՈՒՆԵԼԻՈՒԹՅՈՒՆԸ</a:t>
            </a:r>
            <a:endParaRPr lang="en-US" sz="32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3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278631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br>
              <a:rPr lang="pt-BR" sz="800" dirty="0">
                <a:solidFill>
                  <a:srgbClr val="00B0F0"/>
                </a:solidFill>
                <a:latin typeface="GHEA Mariam" panose="02000503080000020003" pitchFamily="2" charset="0"/>
              </a:rPr>
            </a:b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ՊԱՆԴԵՄԻԿ ՊԱՏՐԱՍՏՎԱԾՈՒԹՅՈՒՆԸ ՀԱՅԱՍՏԱՆՈՒՄ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335" y="2410615"/>
            <a:ext cx="7848600" cy="3298208"/>
          </a:xfrm>
          <a:noFill/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Պանդեմիկ գրիպի դեմ պատվաստման  ծրագրերը թույլ են տալիս կազմակերպել պատշաճ պատվաստումներ, ինչպես նաև բացահայտել ռիսկային խմբերը: </a:t>
            </a: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Երկիրը որոշակի փորձ ունի պանդեմիկ գրիպի պատվաստման ոլորտում:</a:t>
            </a:r>
          </a:p>
        </p:txBody>
      </p:sp>
    </p:spTree>
    <p:extLst>
      <p:ext uri="{BB962C8B-B14F-4D97-AF65-F5344CB8AC3E}">
        <p14:creationId xmlns:p14="http://schemas.microsoft.com/office/powerpoint/2010/main" val="175688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Content Placeholder 3" descr="Screen Shot 2012-04-04 at 02.05.5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8" t="26636" r="16803" b="40332"/>
          <a:stretch>
            <a:fillRect/>
          </a:stretch>
        </p:blipFill>
        <p:spPr>
          <a:xfrm>
            <a:off x="995337" y="2060054"/>
            <a:ext cx="7734072" cy="4783657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28700" y="868102"/>
            <a:ext cx="7558088" cy="100315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Arial Unicode"/>
                <a:cs typeface="Arial Unicode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GHEA Mariam" panose="02000503080000020003" pitchFamily="2" charset="0"/>
              </a:rPr>
              <a:t>ՇՆՈՐՀԱԿԱԼՈՒԹՅՈՒՆ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ts val="3640"/>
              </a:lnSpc>
            </a:pPr>
            <a:r>
              <a:rPr lang="hy-AM" sz="2400" dirty="0">
                <a:solidFill>
                  <a:schemeClr val="bg1"/>
                </a:solidFill>
                <a:latin typeface="GHEA Mariam" panose="02000503080000020003" pitchFamily="2" charset="0"/>
              </a:rPr>
              <a:t>ՍԵԶՈՆԱՅԻՆ ԳՐԻՊԻ ՊԱՏՎԱՍՏՈՒՄՆԵՐԻ ՏԵԽՆԻԿԱԿԱՆ ՓԱՍՏԱԹՈՒՂԹ.</a:t>
            </a: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GHEA Mariam" panose="02000503080000020003" pitchFamily="2" charset="0"/>
              </a:rPr>
              <a:t>ՆԵՐԱԾՈՒԹՅՈՒՆ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695" y="2117346"/>
            <a:ext cx="7946511" cy="4174863"/>
          </a:xfrm>
          <a:noFill/>
        </p:spPr>
        <p:txBody>
          <a:bodyPr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800" b="1" dirty="0">
              <a:solidFill>
                <a:srgbClr val="00B0F0"/>
              </a:solidFill>
            </a:endParaRPr>
          </a:p>
          <a:p>
            <a:pPr>
              <a:lnSpc>
                <a:spcPts val="3960"/>
              </a:lnSpc>
              <a:buClr>
                <a:srgbClr val="509FFF"/>
              </a:buClr>
            </a:pPr>
            <a:r>
              <a:rPr lang="hy-AM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2017 թ. </a:t>
            </a:r>
            <a:r>
              <a:rPr lang="en-US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ա</a:t>
            </a:r>
            <a:r>
              <a:rPr lang="hy-AM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պրիլի 12-ին ՀՀ ԱՆ-ը դիմել է </a:t>
            </a:r>
            <a:r>
              <a:rPr lang="en-US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փորձագիտական</a:t>
            </a:r>
            <a:r>
              <a:rPr lang="en-US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հանձնաժողովին</a:t>
            </a:r>
            <a:r>
              <a:rPr lang="en-US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՝ </a:t>
            </a:r>
            <a:r>
              <a:rPr lang="en-US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հայցելով</a:t>
            </a:r>
            <a:r>
              <a:rPr lang="en-US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խորհրդատվություն</a:t>
            </a:r>
            <a:r>
              <a:rPr lang="en-GB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սեզոնային</a:t>
            </a:r>
            <a:r>
              <a:rPr lang="pt-BR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գրիպի</a:t>
            </a:r>
            <a:r>
              <a:rPr lang="pt-BR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դեմ</a:t>
            </a:r>
            <a:r>
              <a:rPr lang="pt-BR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pt-BR" sz="28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պատվաստումների</a:t>
            </a:r>
            <a:r>
              <a:rPr lang="pt-BR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800" dirty="0">
                <a:latin typeface="GHEA Grapalat" panose="02000506050000020003" pitchFamily="2" charset="0"/>
                <a:cs typeface="Times New Roman" panose="02020603050405020304" pitchFamily="18" charset="0"/>
              </a:rPr>
              <a:t>ենթակա թիրախային խմբերի ընդլայնման և հղի կանանց և / կամ մինչև 5 տարեկան երեխաներին թիրախային խմբում ընդգրկելու վերաբերյալ: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470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544285" y="661660"/>
            <a:ext cx="8121216" cy="178762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</a:pPr>
            <a:r>
              <a:rPr lang="pt-BR" sz="28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ՍԵԶՈՆԱՅԻՆ ԳՐԻՊԻ ՊԱՏՎԱՍՏՈՒՄՆԵՐԻ ԿԻՐԱՌՄԱՆ ԸՆԴԼԱՅՆՈՒՄԸ ՀՀ ՊԱՏՎԱՍՏՈՒՄՆԵՐԻ ԱԶԳԱՅԻՆ ՕՐԱՑՈՒՅՑՈՒՄ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6D8F9-39A8-F749-B928-A683FE0BEABF}"/>
              </a:ext>
            </a:extLst>
          </p:cNvPr>
          <p:cNvSpPr txBox="1"/>
          <p:nvPr/>
        </p:nvSpPr>
        <p:spPr>
          <a:xfrm>
            <a:off x="0" y="5976257"/>
            <a:ext cx="6091882" cy="6966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44284" y="2449285"/>
            <a:ext cx="8023245" cy="3875315"/>
          </a:xfrm>
          <a:noFill/>
        </p:spPr>
        <p:txBody>
          <a:bodyPr/>
          <a:lstStyle/>
          <a:p>
            <a:r>
              <a:rPr lang="hy-AM" b="1" dirty="0">
                <a:solidFill>
                  <a:srgbClr val="00B5F7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07 հունիսի 2018 թ.</a:t>
            </a:r>
            <a:r>
              <a:rPr lang="pt-BR" b="1" dirty="0">
                <a:solidFill>
                  <a:srgbClr val="00B5F7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  <a:r>
              <a:rPr lang="hy-AM" b="1" dirty="0">
                <a:solidFill>
                  <a:srgbClr val="00B5F7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N 820-Ա</a:t>
            </a:r>
            <a:endParaRPr lang="hy-AM" sz="800" dirty="0">
              <a:solidFill>
                <a:srgbClr val="509FFF"/>
              </a:solidFill>
              <a:latin typeface="GHEA Mariam" panose="02000503080000020003" pitchFamily="2" charset="0"/>
              <a:cs typeface="Times New Roman" panose="02020603050405020304" pitchFamily="18" charset="0"/>
            </a:endParaRPr>
          </a:p>
          <a:p>
            <a:r>
              <a:rPr lang="hy-AM" sz="800" dirty="0">
                <a:latin typeface="GHEA Mariam" panose="02000503080000020003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hy-AM" sz="3000" dirty="0">
                <a:latin typeface="GHEA Grapalat" panose="02000506050000020003" pitchFamily="2" charset="0"/>
                <a:cs typeface="Times New Roman" panose="02020603050405020304" pitchFamily="18" charset="0"/>
              </a:rPr>
              <a:t>Իմունականխարգելման հարցերով հանրապետական խորհրդատվական փորձագիտական հանձնաժողովի աշխատանքային խմբի կողմից սեզոնային գրիպի պատվաստումների քաղաքականության մշակման աշխատանքներ։</a:t>
            </a:r>
            <a:endParaRPr lang="en-US" sz="3000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9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84E86BB-C0C0-6441-BF5A-EE890CE67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862526"/>
              </p:ext>
            </p:extLst>
          </p:nvPr>
        </p:nvGraphicFramePr>
        <p:xfrm>
          <a:off x="664031" y="2038261"/>
          <a:ext cx="8055429" cy="47107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87454">
                  <a:extLst>
                    <a:ext uri="{9D8B030D-6E8A-4147-A177-3AD203B41FA5}">
                      <a16:colId xmlns:a16="http://schemas.microsoft.com/office/drawing/2014/main" val="2478275086"/>
                    </a:ext>
                  </a:extLst>
                </a:gridCol>
                <a:gridCol w="2502429">
                  <a:extLst>
                    <a:ext uri="{9D8B030D-6E8A-4147-A177-3AD203B41FA5}">
                      <a16:colId xmlns:a16="http://schemas.microsoft.com/office/drawing/2014/main" val="3581324524"/>
                    </a:ext>
                  </a:extLst>
                </a:gridCol>
                <a:gridCol w="3665546">
                  <a:extLst>
                    <a:ext uri="{9D8B030D-6E8A-4147-A177-3AD203B41FA5}">
                      <a16:colId xmlns:a16="http://schemas.microsoft.com/office/drawing/2014/main" val="2695663016"/>
                    </a:ext>
                  </a:extLst>
                </a:gridCol>
              </a:tblGrid>
              <a:tr h="371653">
                <a:tc>
                  <a:txBody>
                    <a:bodyPr/>
                    <a:lstStyle/>
                    <a:p>
                      <a:pPr marL="9525" indent="-952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600" b="0" dirty="0" err="1">
                          <a:effectLst/>
                          <a:latin typeface="GHEA Grapalat" panose="02000506050000020003" pitchFamily="2" charset="0"/>
                        </a:rPr>
                        <a:t>Անուն</a:t>
                      </a:r>
                      <a:r>
                        <a:rPr lang="en-US" sz="1600" b="0" dirty="0">
                          <a:effectLst/>
                          <a:latin typeface="GHEA Grapalat" panose="02000506050000020003" pitchFamily="2" charset="0"/>
                        </a:rPr>
                        <a:t>, </a:t>
                      </a:r>
                      <a:r>
                        <a:rPr lang="en-US" sz="1600" b="0" dirty="0" err="1">
                          <a:effectLst/>
                          <a:latin typeface="GHEA Grapalat" panose="02000506050000020003" pitchFamily="2" charset="0"/>
                        </a:rPr>
                        <a:t>ազգանուն</a:t>
                      </a:r>
                      <a:endParaRPr lang="en-US" sz="16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GHEA Grapalat" panose="02000506050000020003" pitchFamily="2" charset="0"/>
                        </a:rPr>
                        <a:t>Աշխատանքի վայր</a:t>
                      </a:r>
                      <a:endParaRPr lang="en-US" sz="1600" b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GHEA Grapalat" panose="02000506050000020003" pitchFamily="2" charset="0"/>
                        </a:rPr>
                        <a:t>Պաշտոն</a:t>
                      </a:r>
                      <a:r>
                        <a:rPr lang="en-US" sz="1600" b="0" dirty="0">
                          <a:effectLst/>
                          <a:latin typeface="GHEA Grapalat" panose="02000506050000020003" pitchFamily="2" charset="0"/>
                        </a:rPr>
                        <a:t>/</a:t>
                      </a:r>
                      <a:r>
                        <a:rPr lang="en-US" sz="1600" b="0" dirty="0" err="1">
                          <a:effectLst/>
                          <a:latin typeface="GHEA Grapalat" panose="02000506050000020003" pitchFamily="2" charset="0"/>
                        </a:rPr>
                        <a:t>մասնագիտություն</a:t>
                      </a:r>
                      <a:endParaRPr lang="en-US" sz="1600" b="0" dirty="0">
                        <a:effectLst/>
                        <a:latin typeface="GHEA Grapalat" panose="02000506050000020003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extLst>
                  <a:ext uri="{0D108BD9-81ED-4DB2-BD59-A6C34878D82A}">
                    <a16:rowId xmlns:a16="http://schemas.microsoft.com/office/drawing/2014/main" val="3930644201"/>
                  </a:ext>
                </a:extLst>
              </a:tr>
              <a:tr h="1031732">
                <a:tc>
                  <a:txBody>
                    <a:bodyPr/>
                    <a:lstStyle/>
                    <a:p>
                      <a:pPr indent="-11430" algn="ctr">
                        <a:spcAft>
                          <a:spcPts val="0"/>
                        </a:spcAft>
                      </a:pPr>
                      <a:endParaRPr lang="hy-AM" sz="1800" b="0" dirty="0">
                        <a:effectLst/>
                        <a:latin typeface="GHEA Grapalat" panose="02000506050000020003" pitchFamily="2" charset="0"/>
                      </a:endParaRPr>
                    </a:p>
                    <a:p>
                      <a:pPr indent="-11430" algn="ctr">
                        <a:spcAft>
                          <a:spcPts val="0"/>
                        </a:spcAft>
                      </a:pPr>
                      <a:r>
                        <a:rPr lang="hy-AM" sz="1800" b="0" dirty="0">
                          <a:effectLst/>
                          <a:latin typeface="GHEA Grapalat" panose="02000506050000020003" pitchFamily="2" charset="0"/>
                        </a:rPr>
                        <a:t>Սուսաննա Հարությունյան</a:t>
                      </a:r>
                      <a:endParaRPr lang="en-US" sz="18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ԵՊԲՀ</a:t>
                      </a:r>
                      <a:endParaRPr lang="en-US" sz="14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Աշխատանքային խմբի ղեկավար,</a:t>
                      </a:r>
                      <a:r>
                        <a:rPr lang="en-US" sz="140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ԵՊԲՀ Մանկաբուժության թիվ 1 ամբիոնի դասախոս, «Վստահություն» առողջապահական ՀԿ նախագահ, «Մոր և մանկան դաշինք»-ի խորհրդի անդամ</a:t>
                      </a:r>
                      <a:endParaRPr lang="en-US" sz="140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extLst>
                  <a:ext uri="{0D108BD9-81ED-4DB2-BD59-A6C34878D82A}">
                    <a16:rowId xmlns:a16="http://schemas.microsoft.com/office/drawing/2014/main" val="1858648950"/>
                  </a:ext>
                </a:extLst>
              </a:tr>
              <a:tr h="537832">
                <a:tc>
                  <a:txBody>
                    <a:bodyPr/>
                    <a:lstStyle/>
                    <a:p>
                      <a:pPr indent="-11430" algn="ctr">
                        <a:spcAft>
                          <a:spcPts val="0"/>
                        </a:spcAft>
                      </a:pPr>
                      <a:endParaRPr lang="hy-AM" sz="900" b="0" dirty="0">
                        <a:effectLst/>
                        <a:latin typeface="GHEA Grapalat" panose="02000506050000020003" pitchFamily="2" charset="0"/>
                      </a:endParaRPr>
                    </a:p>
                    <a:p>
                      <a:pPr indent="-11430" algn="ctr">
                        <a:spcAft>
                          <a:spcPts val="0"/>
                        </a:spcAft>
                      </a:pPr>
                      <a:r>
                        <a:rPr lang="hy-AM" sz="1800" b="0" dirty="0">
                          <a:effectLst/>
                          <a:latin typeface="GHEA Grapalat" panose="02000506050000020003" pitchFamily="2" charset="0"/>
                        </a:rPr>
                        <a:t>Հայկ Սայադյան</a:t>
                      </a:r>
                      <a:endParaRPr lang="en-US" sz="18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GHEA Grapalat" panose="02000506050000020003" pitchFamily="2" charset="0"/>
                        </a:rPr>
                        <a:t>ՀՀ ԱՆ</a:t>
                      </a:r>
                      <a:endParaRPr lang="en-US" sz="14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Գլոբալ հիմնադրամի ծրագրերը համակարգող խմբի ղեկավարի տեղակալ</a:t>
                      </a:r>
                      <a:endParaRPr lang="en-US" sz="140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extLst>
                  <a:ext uri="{0D108BD9-81ED-4DB2-BD59-A6C34878D82A}">
                    <a16:rowId xmlns:a16="http://schemas.microsoft.com/office/drawing/2014/main" val="444183114"/>
                  </a:ext>
                </a:extLst>
              </a:tr>
              <a:tr h="766119">
                <a:tc>
                  <a:txBody>
                    <a:bodyPr/>
                    <a:lstStyle/>
                    <a:p>
                      <a:pPr indent="-11430" algn="ctr">
                        <a:spcAft>
                          <a:spcPts val="0"/>
                        </a:spcAft>
                      </a:pPr>
                      <a:endParaRPr lang="hy-AM" sz="900" b="0" dirty="0">
                        <a:effectLst/>
                        <a:latin typeface="GHEA Grapalat" panose="02000506050000020003" pitchFamily="2" charset="0"/>
                      </a:endParaRPr>
                    </a:p>
                    <a:p>
                      <a:pPr indent="-11430" algn="ctr">
                        <a:spcAft>
                          <a:spcPts val="0"/>
                        </a:spcAft>
                      </a:pPr>
                      <a:r>
                        <a:rPr lang="hy-AM" sz="1800" b="0" dirty="0">
                          <a:effectLst/>
                          <a:latin typeface="GHEA Grapalat" panose="02000506050000020003" pitchFamily="2" charset="0"/>
                        </a:rPr>
                        <a:t>Մարինե Կիրակոսյան</a:t>
                      </a:r>
                      <a:endParaRPr lang="en-US" sz="18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ՀՀ ԱՆ </a:t>
                      </a:r>
                      <a:r>
                        <a:rPr lang="pt-BR" sz="1400" b="0" dirty="0" err="1">
                          <a:effectLst/>
                          <a:latin typeface="GHEA Grapalat" panose="02000506050000020003" pitchFamily="2" charset="0"/>
                        </a:rPr>
                        <a:t>Հիվանդությունների</a:t>
                      </a:r>
                      <a:r>
                        <a:rPr lang="pt-BR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pt-BR" sz="1400" b="0" dirty="0" err="1">
                          <a:effectLst/>
                          <a:latin typeface="GHEA Grapalat" panose="02000506050000020003" pitchFamily="2" charset="0"/>
                        </a:rPr>
                        <a:t>վերահսկման</a:t>
                      </a:r>
                      <a:r>
                        <a:rPr lang="pt-BR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և</a:t>
                      </a:r>
                      <a:r>
                        <a:rPr lang="pt-BR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pt-BR" sz="1400" b="0" dirty="0" err="1">
                          <a:effectLst/>
                          <a:latin typeface="GHEA Grapalat" panose="02000506050000020003" pitchFamily="2" charset="0"/>
                        </a:rPr>
                        <a:t>կանխա-գելման</a:t>
                      </a:r>
                      <a:r>
                        <a:rPr lang="pt-BR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pt-BR" sz="1400" b="0" dirty="0" err="1">
                          <a:effectLst/>
                          <a:latin typeface="GHEA Grapalat" panose="02000506050000020003" pitchFamily="2" charset="0"/>
                        </a:rPr>
                        <a:t>կենտրոն</a:t>
                      </a: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 ՊՈԱԿ</a:t>
                      </a:r>
                      <a:endParaRPr lang="en-US" sz="14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Իմունականխարգելման և կառավարելի վարակիչ հիվանդությունների համաճարա-կաբանության բաժնի մանկաբույժ</a:t>
                      </a:r>
                      <a:endParaRPr lang="en-US" sz="140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extLst>
                  <a:ext uri="{0D108BD9-81ED-4DB2-BD59-A6C34878D82A}">
                    <a16:rowId xmlns:a16="http://schemas.microsoft.com/office/drawing/2014/main" val="4246058397"/>
                  </a:ext>
                </a:extLst>
              </a:tr>
              <a:tr h="1085439">
                <a:tc>
                  <a:txBody>
                    <a:bodyPr/>
                    <a:lstStyle/>
                    <a:p>
                      <a:pPr indent="-11430" algn="ctr">
                        <a:spcAft>
                          <a:spcPts val="0"/>
                        </a:spcAft>
                      </a:pPr>
                      <a:endParaRPr lang="hy-AM" sz="1800" b="0" dirty="0">
                        <a:effectLst/>
                        <a:latin typeface="GHEA Grapalat" panose="02000506050000020003" pitchFamily="2" charset="0"/>
                      </a:endParaRPr>
                    </a:p>
                    <a:p>
                      <a:pPr indent="-11430" algn="ctr">
                        <a:spcAft>
                          <a:spcPts val="0"/>
                        </a:spcAft>
                      </a:pPr>
                      <a:r>
                        <a:rPr lang="hy-AM" sz="1800" b="0" dirty="0">
                          <a:effectLst/>
                          <a:latin typeface="GHEA Grapalat" panose="02000506050000020003" pitchFamily="2" charset="0"/>
                        </a:rPr>
                        <a:t>Անահիտ Գրիգորյան</a:t>
                      </a:r>
                      <a:endParaRPr lang="en-US" sz="18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ՀՀ ԱՆ «Ակադեմիկոս Էմիլ Գաբրիելյանի անվան</a:t>
                      </a:r>
                      <a:r>
                        <a:rPr lang="en-US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դեղերի և բժշկական տեխնոլոգիաների</a:t>
                      </a:r>
                      <a:r>
                        <a:rPr lang="en-US" sz="1400" b="0" dirty="0">
                          <a:effectLst/>
                          <a:latin typeface="GHEA Grapalat" panose="02000506050000020003" pitchFamily="2" charset="0"/>
                        </a:rPr>
                        <a:t> </a:t>
                      </a: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փորձա-գիտական կենտրոն» ՓԲԸ</a:t>
                      </a:r>
                      <a:endParaRPr lang="en-US" sz="14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Դեղերի փորձագետ</a:t>
                      </a:r>
                      <a:endParaRPr lang="en-US" sz="140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extLst>
                  <a:ext uri="{0D108BD9-81ED-4DB2-BD59-A6C34878D82A}">
                    <a16:rowId xmlns:a16="http://schemas.microsoft.com/office/drawing/2014/main" val="2516792944"/>
                  </a:ext>
                </a:extLst>
              </a:tr>
              <a:tr h="603022">
                <a:tc>
                  <a:txBody>
                    <a:bodyPr/>
                    <a:lstStyle/>
                    <a:p>
                      <a:pPr indent="-11430" algn="ctr">
                        <a:spcAft>
                          <a:spcPts val="0"/>
                        </a:spcAft>
                      </a:pPr>
                      <a:r>
                        <a:rPr lang="hy-AM" sz="1800" b="0" dirty="0">
                          <a:effectLst/>
                          <a:latin typeface="GHEA Grapalat" panose="02000506050000020003" pitchFamily="2" charset="0"/>
                        </a:rPr>
                        <a:t>Առնո Հովհաննիսյան</a:t>
                      </a:r>
                    </a:p>
                    <a:p>
                      <a:pPr indent="-11430"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b="0" dirty="0">
                          <a:effectLst/>
                          <a:latin typeface="GHEA Grapalat" panose="02000506050000020003" pitchFamily="2" charset="0"/>
                        </a:rPr>
                        <a:t>«Արինտերլև» ՍՊԸ «Վարդանանց նորարարական ԲԿ»</a:t>
                      </a:r>
                      <a:endParaRPr lang="en-US" sz="1400" b="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1400" dirty="0">
                          <a:effectLst/>
                          <a:latin typeface="GHEA Grapalat" panose="02000506050000020003" pitchFamily="2" charset="0"/>
                        </a:rPr>
                        <a:t>Բժիշկ-ալերգոլոգ, իմունոլոգ</a:t>
                      </a:r>
                      <a:endParaRPr lang="en-US" sz="1400" dirty="0">
                        <a:effectLst/>
                        <a:latin typeface="GHEA Grapalat" panose="0200050605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7" marR="63137" marT="0" marB="0" anchor="ctr"/>
                </a:tc>
                <a:extLst>
                  <a:ext uri="{0D108BD9-81ED-4DB2-BD59-A6C34878D82A}">
                    <a16:rowId xmlns:a16="http://schemas.microsoft.com/office/drawing/2014/main" val="194011586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7C0767A-2D49-D94A-BAA9-9D085AB2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1629"/>
            <a:ext cx="7543800" cy="1393371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hy-AM" sz="2800" dirty="0">
                <a:solidFill>
                  <a:schemeClr val="bg1"/>
                </a:solidFill>
                <a:ea typeface="+mn-ea"/>
                <a:cs typeface="+mn-cs"/>
              </a:rPr>
              <a:t>ՍԵԶՈՆԱՅԻՆ ԳՐԻՊԻ ՊԱՏՎԱՍՏՈՒՄՆԵՐԻ ՔԱՂԱՔԱԿԱՆՈՒԹՅԱՆ ՄՇԱԿՄԱՆ ԱՇԽԱՏԱՆՔԱՅԻՆ ԽՈւՄԲ</a:t>
            </a:r>
            <a:endParaRPr lang="en-US" sz="2800" dirty="0">
              <a:solidFill>
                <a:schemeClr val="bg1"/>
              </a:solidFill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2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87828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600" dirty="0" err="1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Հ</a:t>
            </a:r>
            <a:r>
              <a:rPr lang="hy-AM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ՈՒՆԻՍԻ 11</a:t>
            </a:r>
            <a:r>
              <a:rPr lang="pt-BR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hy-AM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15</a:t>
            </a:r>
            <a:r>
              <a:rPr lang="pt-BR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՝ </a:t>
            </a:r>
            <a:r>
              <a:rPr lang="hy-AM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ՍԵԶՈՆԱՅԻՆ ԳՐԻՊԻ ՎԵՐԱԲԵՐՅԱԼ ՏԵԽՆԻԿԱԿԱՆ ՓԱՍՏԱԹՂԹԻ ՄՇԱԿ</a:t>
            </a:r>
            <a:r>
              <a:rPr lang="en-US" sz="2600" dirty="0" err="1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Մ</a:t>
            </a:r>
            <a:r>
              <a:rPr lang="hy-AM" sz="26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Times New Roman" panose="02020603050405020304" pitchFamily="18" charset="0"/>
              </a:rPr>
              <a:t>ԱՆ ԱՇԽԱՏԱՆՔՆԵՐ</a:t>
            </a:r>
            <a:endParaRPr lang="en-US" sz="26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4631" y="2122714"/>
            <a:ext cx="3341914" cy="4713514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ԱՄՆ 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Հիվանդություն</a:t>
            </a:r>
            <a:r>
              <a:rPr lang="pt-BR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-  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ների</a:t>
            </a:r>
            <a:r>
              <a:rPr lang="pt-BR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 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վերահսկման</a:t>
            </a:r>
            <a:r>
              <a:rPr lang="pt-BR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 </a:t>
            </a:r>
            <a:r>
              <a:rPr lang="hy-AM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և 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կանխա</a:t>
            </a:r>
            <a:r>
              <a:rPr lang="hy-AM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ր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գելման</a:t>
            </a:r>
            <a:r>
              <a:rPr lang="pt-BR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 </a:t>
            </a:r>
            <a:r>
              <a:rPr lang="pt-BR" sz="2800" dirty="0" err="1">
                <a:solidFill>
                  <a:srgbClr val="509FFF"/>
                </a:solidFill>
                <a:latin typeface="GHEA Grapalat" panose="02000506050000020003" pitchFamily="2" charset="0"/>
              </a:rPr>
              <a:t>կենտրոններ</a:t>
            </a:r>
            <a:r>
              <a:rPr lang="hy-AM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ի փորձագետ</a:t>
            </a:r>
            <a:r>
              <a:rPr lang="en-US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 </a:t>
            </a:r>
            <a:r>
              <a:rPr lang="hy-AM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Անտուանետ</a:t>
            </a:r>
            <a:r>
              <a:rPr lang="en-US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           </a:t>
            </a:r>
            <a:r>
              <a:rPr lang="hy-AM" sz="2800" dirty="0">
                <a:solidFill>
                  <a:srgbClr val="509FFF"/>
                </a:solidFill>
                <a:latin typeface="GHEA Grapalat" panose="02000506050000020003" pitchFamily="2" charset="0"/>
              </a:rPr>
              <a:t>Բա-Նգուզի օժանդակությամբ</a:t>
            </a:r>
            <a:endParaRPr lang="en-US" sz="2800" dirty="0">
              <a:solidFill>
                <a:srgbClr val="509FFF"/>
              </a:solidFill>
              <a:latin typeface="GHEA Grapalat" panose="0200050605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BAFFF-6874-2948-A34C-944FE37C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87" y="2195964"/>
            <a:ext cx="4760770" cy="4269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85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hy-AM" sz="2400" dirty="0">
                <a:solidFill>
                  <a:schemeClr val="bg1"/>
                </a:solidFill>
                <a:latin typeface="GHEA Mariam" panose="02000503080000020003" pitchFamily="2" charset="0"/>
              </a:rPr>
              <a:t>ՍԵԶՈՆԱՅԻՆ ԳՐԻՊԻ ՊԱՏՎԱՍՏՈՒՄՆԵՐԻ ՏԵԽՆԻԿԱԿԱՆ ՓԱՍՏԱԹՈՒՂԹ.</a:t>
            </a: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GHEA Mariam" panose="02000503080000020003" pitchFamily="2" charset="0"/>
              </a:rPr>
              <a:t>ՆԵՐԱԾՈՒԹՅՈՒՆ</a:t>
            </a: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969771"/>
            <a:ext cx="8425482" cy="4713514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509FFF"/>
              </a:buClr>
              <a:buFont typeface="Wingdings" pitchFamily="2" charset="2"/>
              <a:buChar char="Ø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Աշխատանքային խումբի կողմից սահմանվել են տեխնիկական փաստաթղթի հետևյալ բաղադրիչները. </a:t>
            </a:r>
          </a:p>
          <a:p>
            <a:pPr marL="457200" indent="-457200">
              <a:lnSpc>
                <a:spcPct val="100000"/>
              </a:lnSpc>
              <a:buClr>
                <a:srgbClr val="509FFF"/>
              </a:buClr>
              <a:buFont typeface="+mj-lt"/>
              <a:buAutoNum type="arabicPeriod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Հիվանդությունը մինչև 5 տարեկան երեխաների և հղի կանանց շրջանում</a:t>
            </a:r>
          </a:p>
          <a:p>
            <a:pPr marL="457200" indent="-457200">
              <a:lnSpc>
                <a:spcPct val="100000"/>
              </a:lnSpc>
              <a:buClr>
                <a:srgbClr val="509FFF"/>
              </a:buClr>
              <a:buFont typeface="+mj-lt"/>
              <a:buAutoNum type="arabicPeriod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Պատվաստանյութը</a:t>
            </a:r>
          </a:p>
          <a:p>
            <a:pPr marL="457200" indent="-457200">
              <a:lnSpc>
                <a:spcPct val="100000"/>
              </a:lnSpc>
              <a:buClr>
                <a:srgbClr val="509FFF"/>
              </a:buClr>
              <a:buFont typeface="+mj-lt"/>
              <a:buAutoNum type="arabicPeriod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Տնտեսական և գործնական նկատառումները </a:t>
            </a:r>
          </a:p>
          <a:p>
            <a:pPr marL="457200" indent="-457200">
              <a:lnSpc>
                <a:spcPct val="100000"/>
              </a:lnSpc>
              <a:buClr>
                <a:srgbClr val="509FFF"/>
              </a:buClr>
              <a:buFont typeface="+mj-lt"/>
              <a:buAutoNum type="arabicPeriod"/>
            </a:pP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Առողջապահական քաղաքականությունը և ծրագրային հարցերը</a:t>
            </a:r>
          </a:p>
          <a:p>
            <a:pPr>
              <a:lnSpc>
                <a:spcPct val="100000"/>
              </a:lnSpc>
              <a:buClr>
                <a:srgbClr val="509FFF"/>
              </a:buClr>
            </a:pPr>
            <a:r>
              <a:rPr lang="en-US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Խումբը</a:t>
            </a:r>
            <a:r>
              <a:rPr lang="en-US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dirty="0">
                <a:latin typeface="GHEA Grapalat" panose="02000506050000020003" pitchFamily="2" charset="0"/>
                <a:cs typeface="Times New Roman" panose="02020603050405020304" pitchFamily="18" charset="0"/>
              </a:rPr>
              <a:t>վերանայել է յուրաքանչյուր բաղադրիչի ապացույցները ռեսուրսային փաթեթում և ազգային փաստաթղթերում։</a:t>
            </a:r>
            <a:endParaRPr lang="en-US" dirty="0">
              <a:latin typeface="GHEA Grapalat" panose="0200050605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4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86" y="500742"/>
            <a:ext cx="7565510" cy="1410195"/>
          </a:xfrm>
          <a:solidFill>
            <a:srgbClr val="00B0F0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br>
              <a:rPr lang="en-US" sz="2800" dirty="0">
                <a:solidFill>
                  <a:schemeClr val="bg1"/>
                </a:solidFill>
                <a:latin typeface="GHEA Mariam" panose="02000503080000020003" pitchFamily="2" charset="0"/>
              </a:rPr>
            </a:br>
            <a:r>
              <a:rPr lang="hy-AM" sz="2800" dirty="0">
                <a:solidFill>
                  <a:schemeClr val="bg1"/>
                </a:solidFill>
                <a:latin typeface="GHEA Mariam" panose="02000503080000020003" pitchFamily="2" charset="0"/>
              </a:rPr>
              <a:t>ՀԻՎԱՆԴՈՒԹՅՈՒՆԸ ՄԻՆՉԵՎ 5 ՏԱՐԵԿԱՆ ԵՐԵԽԱՆԵՐԻ ԵՎ ՀՂԻ ԿԱՆԱՆՑ ՇՐՋԱՆՈՒՄ</a:t>
            </a:r>
            <a:br>
              <a:rPr lang="hy-AM" sz="3200" dirty="0">
                <a:latin typeface="GHEA Grapalat" panose="02000506050000020003" pitchFamily="2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D9D0E-26F8-9242-BC4D-B393F81FB078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6AB6E-8334-CD40-8AEA-3614E733A365}"/>
              </a:ext>
            </a:extLst>
          </p:cNvPr>
          <p:cNvSpPr txBox="1"/>
          <p:nvPr/>
        </p:nvSpPr>
        <p:spPr>
          <a:xfrm>
            <a:off x="21772" y="6498619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C61CA-7602-304D-A9E8-DCC762CB4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969771"/>
            <a:ext cx="8425482" cy="4713514"/>
          </a:xfrm>
          <a:noFill/>
        </p:spPr>
        <p:txBody>
          <a:bodyPr/>
          <a:lstStyle/>
          <a:p>
            <a:pPr algn="ctr"/>
            <a:endParaRPr lang="pt-BR" sz="800" b="1" dirty="0">
              <a:solidFill>
                <a:srgbClr val="00B0F0"/>
              </a:solidFill>
              <a:latin typeface="GHEA Mariam" panose="02000503080000020003" pitchFamily="2" charset="0"/>
            </a:endParaRPr>
          </a:p>
          <a:p>
            <a:pPr>
              <a:buClr>
                <a:srgbClr val="509FFF"/>
              </a:buClr>
            </a:pPr>
            <a:r>
              <a:rPr lang="hy-AM" b="1" dirty="0">
                <a:solidFill>
                  <a:srgbClr val="00B0F0"/>
                </a:solidFill>
                <a:latin typeface="GHEA Mariam" panose="02000503080000020003" pitchFamily="2" charset="0"/>
                <a:cs typeface="Times New Roman" panose="02020603050405020304" pitchFamily="18" charset="0"/>
              </a:rPr>
              <a:t>Մինչև 5 տարեկան երեխաների հիվանդության բեռը 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Գրականության տվյալների վերլուծությունը ցույց է տալիս, որ գրիպը մինչև 5 տարեկան երեխաների շրջանում շնչառական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հիվանդություններով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հիվանդացության և հոսպիտալացման կարևոր պատճառներից է:</a:t>
            </a:r>
          </a:p>
          <a:p>
            <a:pPr marL="342900" indent="-342900">
              <a:buClr>
                <a:srgbClr val="509FFF"/>
              </a:buClr>
              <a:buFont typeface="Wingdings" pitchFamily="2" charset="2"/>
              <a:buChar char="Ø"/>
            </a:pP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ՀՀ-ում սեզոնային գրիպի ռիսկի և բեռի վերաբերյալ տվյալ-ները թերի են, սակայն «Հիվանդությունների վերահսկման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և կանխարգելման ազգային կենտրոնի» տվյալներով 2015-2018 թթ. աշնանային-գարնանային եղանակներին կատարված հետազոտությունները հաստատվել են, որ մինչև 5 տարեկան երեխաների շրջանում Ծ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ՍՇՎ-</a:t>
            </a:r>
            <a:r>
              <a:rPr lang="en-US" sz="2200" dirty="0" err="1">
                <a:latin typeface="GHEA Grapalat" panose="02000506050000020003" pitchFamily="2" charset="0"/>
                <a:cs typeface="Times New Roman" panose="02020603050405020304" pitchFamily="18" charset="0"/>
              </a:rPr>
              <a:t>ների</a:t>
            </a:r>
            <a:r>
              <a:rPr lang="en-US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 </a:t>
            </a:r>
            <a:r>
              <a:rPr lang="hy-AM" sz="2200" dirty="0">
                <a:latin typeface="GHEA Grapalat" panose="02000506050000020003" pitchFamily="2" charset="0"/>
                <a:cs typeface="Times New Roman" panose="02020603050405020304" pitchFamily="18" charset="0"/>
              </a:rPr>
              <a:t>դեպքերի 33% -ի պատճառը գրիպն է, և 5 տարեկանից մեծ երեխաների հոսպիտալացման դեպքերի 4,7% -ի պատճառը գրիպով պայմանավորված ծանր դեպքերն են։</a:t>
            </a:r>
          </a:p>
        </p:txBody>
      </p:sp>
    </p:spTree>
    <p:extLst>
      <p:ext uri="{BB962C8B-B14F-4D97-AF65-F5344CB8AC3E}">
        <p14:creationId xmlns:p14="http://schemas.microsoft.com/office/powerpoint/2010/main" val="398597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F64720-05E4-FC4C-8A84-4C06C38B7BDB}"/>
              </a:ext>
            </a:extLst>
          </p:cNvPr>
          <p:cNvSpPr txBox="1">
            <a:spLocks/>
          </p:cNvSpPr>
          <p:nvPr/>
        </p:nvSpPr>
        <p:spPr bwMode="auto">
          <a:xfrm>
            <a:off x="747457" y="315673"/>
            <a:ext cx="8003958" cy="153784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800"/>
              </a:spcBef>
            </a:pPr>
            <a:r>
              <a:rPr lang="hy-AM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ՏԵՂԵԿԱՏՎՈՒԹՅՈՒՆ  </a:t>
            </a:r>
            <a:r>
              <a:rPr lang="en-US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2015-2018 </a:t>
            </a:r>
            <a:r>
              <a:rPr lang="hy-AM" sz="2500" dirty="0">
                <a:solidFill>
                  <a:schemeClr val="bg1"/>
                </a:solidFill>
                <a:latin typeface="GHEA Mariam" panose="02000503080000020003" pitchFamily="2" charset="0"/>
                <a:ea typeface="+mn-ea"/>
                <a:cs typeface="+mn-cs"/>
              </a:rPr>
              <a:t>ԹՎԱԿԱՆՆԵՐԻ ԸՆԹԱՑՔՈՒՄ ԾՍՇՎ-ՆԵՐԻ և ՆՐԱՆՑԻՑ ԴՐԱԿԱՆՆԵՐԻ ՎԵՐԱԲԵՐՅԱԼ</a:t>
            </a:r>
            <a:endParaRPr lang="en-US" sz="2500" dirty="0">
              <a:solidFill>
                <a:schemeClr val="bg1"/>
              </a:solidFill>
              <a:latin typeface="GHEA Mariam" panose="02000503080000020003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30567-92F7-2649-9BCF-FACD49998585}"/>
              </a:ext>
            </a:extLst>
          </p:cNvPr>
          <p:cNvSpPr txBox="1"/>
          <p:nvPr/>
        </p:nvSpPr>
        <p:spPr>
          <a:xfrm>
            <a:off x="10187" y="6488668"/>
            <a:ext cx="8741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387343-7725-AA44-BC2B-2F5E517A0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87037"/>
              </p:ext>
            </p:extLst>
          </p:nvPr>
        </p:nvGraphicFramePr>
        <p:xfrm>
          <a:off x="444843" y="2059746"/>
          <a:ext cx="8183004" cy="4613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540">
                  <a:extLst>
                    <a:ext uri="{9D8B030D-6E8A-4147-A177-3AD203B41FA5}">
                      <a16:colId xmlns:a16="http://schemas.microsoft.com/office/drawing/2014/main" val="3439989375"/>
                    </a:ext>
                  </a:extLst>
                </a:gridCol>
                <a:gridCol w="999431">
                  <a:extLst>
                    <a:ext uri="{9D8B030D-6E8A-4147-A177-3AD203B41FA5}">
                      <a16:colId xmlns:a16="http://schemas.microsoft.com/office/drawing/2014/main" val="3615410938"/>
                    </a:ext>
                  </a:extLst>
                </a:gridCol>
                <a:gridCol w="1004038">
                  <a:extLst>
                    <a:ext uri="{9D8B030D-6E8A-4147-A177-3AD203B41FA5}">
                      <a16:colId xmlns:a16="http://schemas.microsoft.com/office/drawing/2014/main" val="2672146366"/>
                    </a:ext>
                  </a:extLst>
                </a:gridCol>
                <a:gridCol w="1480956">
                  <a:extLst>
                    <a:ext uri="{9D8B030D-6E8A-4147-A177-3AD203B41FA5}">
                      <a16:colId xmlns:a16="http://schemas.microsoft.com/office/drawing/2014/main" val="152138648"/>
                    </a:ext>
                  </a:extLst>
                </a:gridCol>
                <a:gridCol w="1029138">
                  <a:extLst>
                    <a:ext uri="{9D8B030D-6E8A-4147-A177-3AD203B41FA5}">
                      <a16:colId xmlns:a16="http://schemas.microsoft.com/office/drawing/2014/main" val="1580999873"/>
                    </a:ext>
                  </a:extLst>
                </a:gridCol>
                <a:gridCol w="1229946">
                  <a:extLst>
                    <a:ext uri="{9D8B030D-6E8A-4147-A177-3AD203B41FA5}">
                      <a16:colId xmlns:a16="http://schemas.microsoft.com/office/drawing/2014/main" val="2658567841"/>
                    </a:ext>
                  </a:extLst>
                </a:gridCol>
                <a:gridCol w="1450955">
                  <a:extLst>
                    <a:ext uri="{9D8B030D-6E8A-4147-A177-3AD203B41FA5}">
                      <a16:colId xmlns:a16="http://schemas.microsoft.com/office/drawing/2014/main" val="2874616183"/>
                    </a:ext>
                  </a:extLst>
                </a:gridCol>
              </a:tblGrid>
              <a:tr h="1632914">
                <a:tc>
                  <a:txBody>
                    <a:bodyPr/>
                    <a:lstStyle/>
                    <a:p>
                      <a:pPr marL="11113" indent="0" algn="ctr">
                        <a:lnSpc>
                          <a:spcPts val="202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400" b="1" dirty="0">
                          <a:effectLst/>
                        </a:rPr>
                        <a:t>Սեզոն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11113" indent="0" algn="ctr">
                        <a:lnSpc>
                          <a:spcPts val="202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600" b="1" dirty="0">
                          <a:effectLst/>
                        </a:rPr>
                        <a:t>Բոլոր պաճառ-ներով  հոսպի-տալաց-վածներ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Դրանցից ծանր  սուր շնչառա-կան վարակ՝ ԾՍՇՎ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endParaRPr lang="hy-AM" sz="3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ԾՍՇՎ –ի մասնա-բաժինը հոսպիտա-լացվածների մեջ արտա-հայտված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տոկոսներով</a:t>
                      </a: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endParaRPr lang="hy-AM" sz="800" b="1" dirty="0">
                        <a:effectLst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ԾՍՇՎ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Հետա-զոտված նմուշ-ների թիվ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Հետազոտ-ված նմուշներից   դրական-ներ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0"/>
                        </a:lnSpc>
                        <a:spcAft>
                          <a:spcPts val="0"/>
                        </a:spcAft>
                      </a:pPr>
                      <a:r>
                        <a:rPr lang="hy-AM" sz="1600" b="1" dirty="0">
                          <a:effectLst/>
                        </a:rPr>
                        <a:t>Հետազոտված նմուշներից դրականներ արտահայտ-ված տոկոսներով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1037211034"/>
                  </a:ext>
                </a:extLst>
              </a:tr>
              <a:tr h="204759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y-AM" sz="3200" dirty="0">
                          <a:effectLst/>
                        </a:rPr>
                        <a:t>0-5 տարեկան երեխաներ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1399581228"/>
                  </a:ext>
                </a:extLst>
              </a:tr>
              <a:tr h="585970">
                <a:tc>
                  <a:txBody>
                    <a:bodyPr/>
                    <a:lstStyle/>
                    <a:p>
                      <a:pPr marL="457200" indent="-409575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200" dirty="0">
                          <a:effectLst/>
                        </a:rPr>
                        <a:t>2015/2016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274638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600">
                          <a:effectLst/>
                        </a:rPr>
                        <a:t>3601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694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19.2%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512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172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33.5%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3657998283"/>
                  </a:ext>
                </a:extLst>
              </a:tr>
              <a:tr h="509670">
                <a:tc>
                  <a:txBody>
                    <a:bodyPr/>
                    <a:lstStyle/>
                    <a:p>
                      <a:pPr marL="457200" indent="-409575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200" dirty="0">
                          <a:effectLst/>
                        </a:rPr>
                        <a:t>2016/2017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274638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600">
                          <a:effectLst/>
                        </a:rPr>
                        <a:t>6668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1922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28.8%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973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277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>
                          <a:effectLst/>
                        </a:rPr>
                        <a:t>28.4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4191207828"/>
                  </a:ext>
                </a:extLst>
              </a:tr>
              <a:tr h="530654">
                <a:tc>
                  <a:txBody>
                    <a:bodyPr/>
                    <a:lstStyle/>
                    <a:p>
                      <a:pPr marL="457200" indent="-409575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200" dirty="0">
                          <a:effectLst/>
                        </a:rPr>
                        <a:t>2017/2018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marL="457200" indent="-274638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hy-AM" sz="1600" dirty="0">
                          <a:effectLst/>
                        </a:rPr>
                        <a:t>7560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1893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25.0%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1181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391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y-AM" sz="1600" dirty="0">
                          <a:effectLst/>
                        </a:rPr>
                        <a:t>33.1%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29" marR="58029" marT="0" marB="0" anchor="ctr"/>
                </a:tc>
                <a:extLst>
                  <a:ext uri="{0D108BD9-81ED-4DB2-BD59-A6C34878D82A}">
                    <a16:rowId xmlns:a16="http://schemas.microsoft.com/office/drawing/2014/main" val="71981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787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R Ppt Trainin…late Oct_09">
  <a:themeElements>
    <a:clrScheme name="Custom 1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D9BE95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BLR Ppt Trainin…late Oct_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R Ppt Trainin…late Oct_09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R Ppt Trainin…late Oct_0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R Ppt Trainin…late Oct_09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R Ppt Trainin…late Oct_09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R Ppt Trainin…late Oct_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R Ppt Trainin…late Oct_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R Ppt Trainin…late Oct_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HD:Documents:Microsoft User Data:Outlook Express Temp:BLR Ppt Trainin…late Oct_09.pot</Template>
  <TotalTime>9364</TotalTime>
  <Words>1433</Words>
  <Application>Microsoft Macintosh PowerPoint</Application>
  <PresentationFormat>On-screen Show (4:3)</PresentationFormat>
  <Paragraphs>197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ＭＳ Ｐゴシック</vt:lpstr>
      <vt:lpstr>Arial</vt:lpstr>
      <vt:lpstr>Arial Unicode</vt:lpstr>
      <vt:lpstr>Calibri</vt:lpstr>
      <vt:lpstr>Garamond</vt:lpstr>
      <vt:lpstr>GHEA Grapalat</vt:lpstr>
      <vt:lpstr>GHEA Mariam</vt:lpstr>
      <vt:lpstr>Times</vt:lpstr>
      <vt:lpstr>Times New Roman</vt:lpstr>
      <vt:lpstr>Wingdings</vt:lpstr>
      <vt:lpstr>BLR Ppt Trainin…late Oct_09</vt:lpstr>
      <vt:lpstr>3_Default Design</vt:lpstr>
      <vt:lpstr>4_Default Design</vt:lpstr>
      <vt:lpstr>PowerPoint Presentation</vt:lpstr>
      <vt:lpstr>ՍԵԶՈՆԱՅԻՆ ԳՐԻՊԻ ՊԱՏՎԱՍՏՈՒՄՆԵՐԻ ՏԵԽՆԻԿԱԿԱՆ ՓԱՍՏԱԹՈՒՂԹ. ՆԵՐԱԾՈՒԹՅՈՒՆ</vt:lpstr>
      <vt:lpstr>ՍԵԶՈՆԱՅԻՆ ԳՐԻՊԻ ՊԱՏՎԱՍՏՈՒՄՆԵՐԻ ՏԵԽՆԻԿԱԿԱՆ ՓԱՍՏԱԹՈՒՂԹ. ՆԵՐԱԾՈՒԹՅՈՒՆ</vt:lpstr>
      <vt:lpstr>PowerPoint Presentation</vt:lpstr>
      <vt:lpstr>ՍԵԶՈՆԱՅԻՆ ԳՐԻՊԻ ՊԱՏՎԱՍՏՈՒՄՆԵՐԻ ՔԱՂԱՔԱԿԱՆՈՒԹՅԱՆ ՄՇԱԿՄԱՆ ԱՇԽԱՏԱՆՔԱՅԻՆ ԽՈւՄԲ</vt:lpstr>
      <vt:lpstr>ՀՈՒՆԻՍԻ 11-15՝ ՍԵԶՈՆԱՅԻՆ ԳՐԻՊԻ ՎԵՐԱԲԵՐՅԱԼ ՏԵԽՆԻԿԱԿԱՆ ՓԱՍՏԱԹՂԹԻ ՄՇԱԿՄԱՆ ԱՇԽԱՏԱՆՔՆԵՐ</vt:lpstr>
      <vt:lpstr>ՍԵԶՈՆԱՅԻՆ ԳՐԻՊԻ ՊԱՏՎԱՍՏՈՒՄՆԵՐԻ ՏԵԽՆԻԿԱԿԱՆ ՓԱՍՏԱԹՈՒՂԹ. ՆԵՐԱԾՈՒԹՅՈՒՆ</vt:lpstr>
      <vt:lpstr> ՀԻՎԱՆԴՈՒԹՅՈՒՆԸ ՄԻՆՉԵՎ 5 ՏԱՐԵԿԱՆ ԵՐԵԽԱՆԵՐԻ ԵՎ ՀՂԻ ԿԱՆԱՆՑ ՇՐՋԱՆՈՒՄ </vt:lpstr>
      <vt:lpstr>PowerPoint Presentation</vt:lpstr>
      <vt:lpstr> ՀԻՎԱՆԴՈՒԹՅՈՒՆԸ ՄԻՆՉԵՎ 5 ՏԱՐԵԿԱՆ ԵՐԵԽԱՆԵՐԻ ԵՎ ՀՂԻ ԿԱՆԱՆՑ ՇՐՋԱՆՈՒՄ </vt:lpstr>
      <vt:lpstr>PowerPoint Presentation</vt:lpstr>
      <vt:lpstr> ՀԻՎԱՆԴՈՒԹՅՈՒՆԸ ՄԻՆՉԵՎ 5 ՏԱՐԵԿԱՆ ԵՐԵԽԱՆԵՐԻ ԵՎ ՀՂԻ ԿԱՆԱՆՑ ՇՐՋԱՆՈՒՄ </vt:lpstr>
      <vt:lpstr> ՓԱՍՏԵՐ ՊԱՏՎԱՍՏԱՆՅՈՒԹԻ ՎԵՐԱԲԵՐՅԱԼ  </vt:lpstr>
      <vt:lpstr> ՓԱՍՏԵՐ ՊԱՏՎԱՍՏԱՆՅՈՒԹԻ ՎԵՐԱԲԵՐՅԱԼ  </vt:lpstr>
      <vt:lpstr>ՓԱՍՏԵՐ ՊԱՏՎԱՍՏԱՆՅՈՒԹԻ ՎԵՐԱԲԵՐՅԱԼ </vt:lpstr>
      <vt:lpstr> ՓԱՍՏԵՐ ՊԱՏՎԱՍՏԱՆՅՈՒԹԻ ՎԵՐԱԲԵՐՅԱԼ  </vt:lpstr>
      <vt:lpstr> ՓԱՍՏԵՐ ՊԱՏՎԱՍՏԱՆՅՈՒԹԻ ՎԵՐԱԲԵՐՅԱԼ  </vt:lpstr>
      <vt:lpstr> ՓԱՍՏԵՐ ՊԱՏՎԱՍՏԱՆՅՈՒԹԻ ՎԵՐԱԲԵՐՅԱԼ  </vt:lpstr>
      <vt:lpstr> ՄԻՆՉԵՎ 5 ՏԱՐԵԿԱՆ ԵՐԵԽԱՆԵՐԻ ԵՎ ՀՂԻ ԿԱՆԱՆՑ ՊԱՏՎԱՍՏՈՒՄՆԵՐԻ ԾՐԱԳՐԻ ԻՐԱԳՈՐԾԵԼԻՈՒԹՅՈՒՆԸ </vt:lpstr>
      <vt:lpstr> ՊԱՏՎԱՍՏՈՒՄՆԵՐԻ ԳՆԱՀԱՏՄԱՆ ԿԱՐՈՂՈՒԹՅՈՒՆ. ՀԻՎԱՆԴՈՒԹՅԱՆ ՀՍԿՈՂՈՒԹՅՈՒՆ ԵՎ ՀԵՏՊԱՏՎԱՍՏՈՒՄԱՅԻՆ  ԱՆԲԱՐԵՀԱՋՈՂ ԴԵՊՔԵՐԻ ՄՈՆԻՏՈՐԻՆԳ </vt:lpstr>
      <vt:lpstr>ՊԱՏՎԱՍՏՄԱՆ ԸՆԴՈՒՆԵԼԻՈՒԹՅՈՒՆԸ</vt:lpstr>
      <vt:lpstr>  ՊԱՆԴԵՄԻԿ ՊԱՏՐԱՍՏՎԱԾՈՒԹՅՈՒՆԸ ՀԱՅԱՍՏԱՆՈՒՄ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Safety</dc:title>
  <dc:creator>Microsoft Office User</dc:creator>
  <cp:lastModifiedBy>Susanna Harutyunyan</cp:lastModifiedBy>
  <cp:revision>234</cp:revision>
  <cp:lastPrinted>2009-11-01T13:23:57Z</cp:lastPrinted>
  <dcterms:created xsi:type="dcterms:W3CDTF">2015-08-03T12:32:46Z</dcterms:created>
  <dcterms:modified xsi:type="dcterms:W3CDTF">2018-10-12T22:17:33Z</dcterms:modified>
</cp:coreProperties>
</file>